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6"/>
  </p:notesMasterIdLst>
  <p:sldIdLst>
    <p:sldId id="256" r:id="rId2"/>
    <p:sldId id="289" r:id="rId3"/>
    <p:sldId id="257" r:id="rId4"/>
    <p:sldId id="260" r:id="rId5"/>
    <p:sldId id="268" r:id="rId6"/>
    <p:sldId id="269" r:id="rId7"/>
    <p:sldId id="270" r:id="rId8"/>
    <p:sldId id="271" r:id="rId9"/>
    <p:sldId id="305" r:id="rId10"/>
    <p:sldId id="316" r:id="rId11"/>
    <p:sldId id="284" r:id="rId12"/>
    <p:sldId id="273" r:id="rId13"/>
    <p:sldId id="302" r:id="rId14"/>
    <p:sldId id="285" r:id="rId15"/>
    <p:sldId id="298" r:id="rId16"/>
    <p:sldId id="303" r:id="rId17"/>
    <p:sldId id="275" r:id="rId18"/>
    <p:sldId id="290" r:id="rId19"/>
    <p:sldId id="276" r:id="rId20"/>
    <p:sldId id="304" r:id="rId21"/>
    <p:sldId id="306" r:id="rId22"/>
    <p:sldId id="308" r:id="rId23"/>
    <p:sldId id="309" r:id="rId24"/>
    <p:sldId id="307" r:id="rId25"/>
    <p:sldId id="310" r:id="rId26"/>
    <p:sldId id="312" r:id="rId27"/>
    <p:sldId id="311" r:id="rId28"/>
    <p:sldId id="313" r:id="rId29"/>
    <p:sldId id="314" r:id="rId30"/>
    <p:sldId id="282" r:id="rId31"/>
    <p:sldId id="315" r:id="rId32"/>
    <p:sldId id="299" r:id="rId33"/>
    <p:sldId id="300" r:id="rId34"/>
    <p:sldId id="301" r:id="rId35"/>
  </p:sldIdLst>
  <p:sldSz cx="12192000" cy="6858000"/>
  <p:notesSz cx="6858000" cy="9144000"/>
  <p:custDataLst>
    <p:tags r:id="rId3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76" autoAdjust="0"/>
  </p:normalViewPr>
  <p:slideViewPr>
    <p:cSldViewPr>
      <p:cViewPr varScale="1">
        <p:scale>
          <a:sx n="65" d="100"/>
          <a:sy n="65" d="100"/>
        </p:scale>
        <p:origin x="1258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235B9F9-A709-4747-97C4-045D960CEBB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1D42636-DFDE-49EF-A8DB-5DAE38C5698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A6C452B-5D0A-4DE7-AC43-7A75BB877FE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74DBF85B-910F-401A-AE79-6DD4DB0E1B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96AC623C-4CE5-45CE-8CC2-1C7FA883A2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4EA8ADD6-AA2A-41EF-9631-DA6A1C08D7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27CCDB-10AB-42E5-9C5D-C0F4972AC3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C99D453A-8055-420E-8987-E817648A1D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883882B-8732-4879-81DA-59E23FE5BDE2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944C77-A183-4C63-8AE7-5EE6AA11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4674615-8CA1-492B-9009-3E1BF2B89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10E84E93-10CB-422E-A3C1-77AEDB8A58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8CAE93D-44F9-4513-A47A-764D83F024BF}" type="slidenum">
              <a:rPr lang="en-US" altLang="zh-CN" smtClean="0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85159BF4-4BCA-44D4-ABA3-5B4FF70A65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155C7C53-FADF-455A-A53C-1F4DD23E0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CGO2.2</a:t>
            </a:r>
            <a:r>
              <a:rPr lang="zh-CN" altLang="en-US">
                <a:latin typeface="Arial" panose="020B0604020202020204" pitchFamily="34" charset="0"/>
              </a:rPr>
              <a:t>下载地址  </a:t>
            </a:r>
            <a:r>
              <a:rPr lang="en-US" altLang="zh-CN">
                <a:latin typeface="Arial" panose="020B0604020202020204" pitchFamily="34" charset="0"/>
              </a:rPr>
              <a:t>http://www.huace.cn/attachments/2019/08/1566014622730890724e3e3efd.exe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http://www.huace.cn/attachments/2023/04/1680508608af44e28cbf6a9a1d.exe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https://obs-web.huace.cn/2024/01/21/CGO-2.2.2.33-Demo-20230927-win64-chs_20240121103601A006.exe</a:t>
            </a:r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03F0B3D-9878-4FDB-8B4C-93D9672E5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6BEAB0E-76BB-454D-8B23-B04AFF509726}" type="slidenum">
              <a:rPr lang="en-US" altLang="zh-CN" smtClean="0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C240F58-ADF4-48B6-AB04-E74A76F710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7811B4AA-75C8-4FB9-902B-80E95FF54F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7E3C0D53-B5AE-4EE8-AB2B-C872F776E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C3C8EB-EADE-487B-BE51-C94F5A3692E9}" type="slidenum">
              <a:rPr lang="en-US" altLang="zh-CN" smtClean="0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70F87F0-7636-4521-918C-06FAB06BBE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7AEF97-7F62-4ED8-9734-DD1F87E1AA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3247051-F18F-44BE-8685-F829ADB81C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66BC49D-141C-4CA2-8465-F15ABE5D6183}" type="slidenum">
              <a:rPr lang="en-US" altLang="zh-CN" smtClean="0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2BD4EB39-6F33-4BD3-8B3A-6BFAACD4F4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7297CA0-00FC-4A1F-87B8-BD5F011A6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B7799AEC-625E-4783-8EB7-8697ED4EAB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6BC607D-0AC3-437A-AFC0-E879BF994C5C}" type="slidenum">
              <a:rPr lang="en-US" altLang="zh-CN" smtClean="0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388260E9-A4B1-4946-9650-1559F838D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1ADFFE14-EF6F-407D-853A-C1AB3D788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1660BC21-F7F4-4AFA-90F9-F2F6908E9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2D2E7E0-3468-4F72-955B-909CDE4DD971}" type="slidenum">
              <a:rPr lang="en-US" altLang="zh-CN" smtClean="0"/>
              <a:pPr>
                <a:spcBef>
                  <a:spcPct val="0"/>
                </a:spcBef>
              </a:pPr>
              <a:t>19</a:t>
            </a:fld>
            <a:endParaRPr lang="en-US" altLang="zh-CN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915BBA9-E0D8-4FA1-9DF3-6728BFCDE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753B8DD-328A-4121-ADD2-3B7F1B3E98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黑色</a:t>
            </a:r>
            <a:r>
              <a:rPr lang="zh-CN" altLang="zh-CN">
                <a:latin typeface="Arial" panose="020B0604020202020204" pitchFamily="34" charset="0"/>
              </a:rPr>
              <a:t>代表未解算的基线，绿色为解算合格的基线，黄色为解算不合格的基线，浅灰色代表被禁用或不参与的基线，红色高亮显示被选中的基线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110A5F50-398B-478C-89ED-24A8336927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53D57980-A14F-4DA7-B0E7-F3B69B9A1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01957B0B-0629-4846-98F2-B5C15747CC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796ACA61-7412-4446-B1D7-152838BC1900}" type="slidenum">
              <a:rPr lang="en-US" altLang="zh-CN" smtClean="0">
                <a:latin typeface="Arial" panose="020B0604020202020204" pitchFamily="34" charset="0"/>
              </a:rPr>
              <a:pPr/>
              <a:t>20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07FD4643-08C1-41E9-8B85-FA35561640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F3B184C-66C4-47B8-99D0-1C62BC77169F}" type="slidenum">
              <a:rPr lang="en-US" altLang="zh-CN" smtClean="0"/>
              <a:pPr>
                <a:spcBef>
                  <a:spcPct val="0"/>
                </a:spcBef>
              </a:pPr>
              <a:t>30</a:t>
            </a:fld>
            <a:endParaRPr lang="en-US" altLang="zh-CN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E913103F-62D2-4F1E-887B-751DBA96F7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96C3A61-1663-4F97-8166-493268866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>
            <a:extLst>
              <a:ext uri="{FF2B5EF4-FFF2-40B4-BE49-F238E27FC236}">
                <a16:creationId xmlns:a16="http://schemas.microsoft.com/office/drawing/2014/main" id="{6F1B0CB2-D275-4EAF-9936-C24CE5B0D9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>
            <a:extLst>
              <a:ext uri="{FF2B5EF4-FFF2-40B4-BE49-F238E27FC236}">
                <a16:creationId xmlns:a16="http://schemas.microsoft.com/office/drawing/2014/main" id="{2C2B49CF-45C3-482E-BB63-917E1D001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新校区已知点在</a:t>
            </a:r>
            <a:r>
              <a:rPr lang="en-US" altLang="zh-CN">
                <a:latin typeface="Arial" panose="020B0604020202020204" pitchFamily="34" charset="0"/>
              </a:rPr>
              <a:t>CGCS2000</a:t>
            </a:r>
            <a:r>
              <a:rPr lang="zh-CN" altLang="en-US">
                <a:latin typeface="Arial" panose="020B0604020202020204" pitchFamily="34" charset="0"/>
              </a:rPr>
              <a:t>坐标系下按</a:t>
            </a:r>
            <a:r>
              <a:rPr lang="en-US" altLang="zh-CN">
                <a:latin typeface="Arial" panose="020B0604020202020204" pitchFamily="34" charset="0"/>
              </a:rPr>
              <a:t>3</a:t>
            </a:r>
            <a:r>
              <a:rPr lang="zh-CN" altLang="en-US">
                <a:latin typeface="Arial" panose="020B0604020202020204" pitchFamily="34" charset="0"/>
              </a:rPr>
              <a:t>度带高斯投影的坐标与高程</a:t>
            </a:r>
          </a:p>
          <a:p>
            <a:r>
              <a:rPr lang="en-US" altLang="zh-CN">
                <a:latin typeface="Arial" panose="020B0604020202020204" pitchFamily="34" charset="0"/>
              </a:rPr>
              <a:t>Name	GK_Z40_E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m</a:t>
            </a:r>
            <a:r>
              <a:rPr lang="zh-CN" altLang="en-US">
                <a:latin typeface="Arial" panose="020B0604020202020204" pitchFamily="34" charset="0"/>
              </a:rPr>
              <a:t>）	</a:t>
            </a:r>
            <a:r>
              <a:rPr lang="en-US" altLang="zh-CN">
                <a:latin typeface="Arial" panose="020B0604020202020204" pitchFamily="34" charset="0"/>
              </a:rPr>
              <a:t>GK_Z40_N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m</a:t>
            </a:r>
            <a:r>
              <a:rPr lang="zh-CN" altLang="en-US">
                <a:latin typeface="Arial" panose="020B0604020202020204" pitchFamily="34" charset="0"/>
              </a:rPr>
              <a:t>）	</a:t>
            </a:r>
            <a:r>
              <a:rPr lang="en-US" altLang="zh-CN">
                <a:latin typeface="Arial" panose="020B0604020202020204" pitchFamily="34" charset="0"/>
              </a:rPr>
              <a:t>h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m</a:t>
            </a:r>
            <a:r>
              <a:rPr lang="zh-CN" altLang="en-US">
                <a:latin typeface="Arial" panose="020B0604020202020204" pitchFamily="34" charset="0"/>
              </a:rPr>
              <a:t>）</a:t>
            </a:r>
          </a:p>
          <a:p>
            <a:r>
              <a:rPr lang="en-US" altLang="zh-CN">
                <a:latin typeface="Arial" panose="020B0604020202020204" pitchFamily="34" charset="0"/>
              </a:rPr>
              <a:t>QS05	420417.174		2880326.902		7.465</a:t>
            </a:r>
          </a:p>
          <a:p>
            <a:r>
              <a:rPr lang="en-US" altLang="zh-CN">
                <a:latin typeface="Arial" panose="020B0604020202020204" pitchFamily="34" charset="0"/>
              </a:rPr>
              <a:t>LGL5	420331.183		2880709.982		28.31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3252" name="灯片编号占位符 3">
            <a:extLst>
              <a:ext uri="{FF2B5EF4-FFF2-40B4-BE49-F238E27FC236}">
                <a16:creationId xmlns:a16="http://schemas.microsoft.com/office/drawing/2014/main" id="{4F28B40C-2E3E-46DE-8ACB-310101F443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CD6ADFC1-E603-4D10-9FFF-C0FB233BB0FE}" type="slidenum">
              <a:rPr lang="en-US" altLang="zh-CN" smtClean="0">
                <a:latin typeface="Arial" panose="020B0604020202020204" pitchFamily="34" charset="0"/>
              </a:rPr>
              <a:pPr/>
              <a:t>31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3A73C015-991A-4798-8E05-F027030A34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824934A3-2B5D-4AD5-BE71-A766C6639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2E17FB7C-A387-441F-97E9-8E29CCA1E2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E44B041D-DAB8-4966-BD53-48C73BB7B6EB}" type="slidenum">
              <a:rPr lang="en-US" altLang="zh-CN" smtClean="0">
                <a:latin typeface="Arial" panose="020B0604020202020204" pitchFamily="34" charset="0"/>
              </a:rPr>
              <a:pPr/>
              <a:t>32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9BE203A7-BF96-488B-8ADC-922401D7C5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F9469AD-A68E-4330-BB54-86F3C862BC60}" type="slidenum">
              <a:rPr lang="en-US" altLang="zh-CN" smtClean="0"/>
              <a:pPr>
                <a:spcBef>
                  <a:spcPct val="0"/>
                </a:spcBef>
              </a:pPr>
              <a:t>2</a:t>
            </a:fld>
            <a:endParaRPr lang="en-US" altLang="zh-CN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D59D9D8-A237-4DEF-AD4E-E400D576E6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BF6C21-F6FC-4FB1-AE24-20C49144FB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>
            <a:extLst>
              <a:ext uri="{FF2B5EF4-FFF2-40B4-BE49-F238E27FC236}">
                <a16:creationId xmlns:a16="http://schemas.microsoft.com/office/drawing/2014/main" id="{E271764E-81A3-4A81-8AD1-D9E2D5D65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备注占位符 2">
            <a:extLst>
              <a:ext uri="{FF2B5EF4-FFF2-40B4-BE49-F238E27FC236}">
                <a16:creationId xmlns:a16="http://schemas.microsoft.com/office/drawing/2014/main" id="{11990189-5328-4CBC-93D4-5D65329B0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zh-CN">
                <a:latin typeface="Arial" panose="020B0604020202020204" pitchFamily="34" charset="0"/>
              </a:rPr>
              <a:t>网平差包括：</a:t>
            </a:r>
          </a:p>
          <a:p>
            <a:r>
              <a:rPr lang="zh-CN" altLang="zh-CN">
                <a:latin typeface="Arial" panose="020B0604020202020204" pitchFamily="34" charset="0"/>
              </a:rPr>
              <a:t>自由网平差：不录入已知点直接进行平差。</a:t>
            </a:r>
          </a:p>
          <a:p>
            <a:r>
              <a:rPr lang="zh-CN" altLang="zh-CN">
                <a:latin typeface="Arial" panose="020B0604020202020204" pitchFamily="34" charset="0"/>
              </a:rPr>
              <a:t>三维约束平差：在</a:t>
            </a:r>
            <a:r>
              <a:rPr lang="en-US" altLang="zh-CN">
                <a:latin typeface="Arial" panose="020B0604020202020204" pitchFamily="34" charset="0"/>
              </a:rPr>
              <a:t>WGS84</a:t>
            </a:r>
            <a:r>
              <a:rPr lang="zh-CN" altLang="zh-CN">
                <a:latin typeface="Arial" panose="020B0604020202020204" pitchFamily="34" charset="0"/>
              </a:rPr>
              <a:t>或者本地坐标系统中录入已知点，约束方式包括</a:t>
            </a:r>
            <a:r>
              <a:rPr lang="en-US" altLang="zh-CN">
                <a:latin typeface="Arial" panose="020B0604020202020204" pitchFamily="34" charset="0"/>
              </a:rPr>
              <a:t>XYZ</a:t>
            </a:r>
            <a:r>
              <a:rPr lang="zh-CN" altLang="zh-CN">
                <a:latin typeface="Arial" panose="020B0604020202020204" pitchFamily="34" charset="0"/>
              </a:rPr>
              <a:t>、</a:t>
            </a:r>
            <a:r>
              <a:rPr lang="en-US" altLang="zh-CN">
                <a:latin typeface="Arial" panose="020B0604020202020204" pitchFamily="34" charset="0"/>
              </a:rPr>
              <a:t>BLH</a:t>
            </a:r>
            <a:r>
              <a:rPr lang="zh-CN" altLang="zh-CN">
                <a:latin typeface="Arial" panose="020B0604020202020204" pitchFamily="34" charset="0"/>
              </a:rPr>
              <a:t>、</a:t>
            </a:r>
            <a:r>
              <a:rPr lang="en-US" altLang="zh-CN">
                <a:latin typeface="Arial" panose="020B0604020202020204" pitchFamily="34" charset="0"/>
              </a:rPr>
              <a:t>BL</a:t>
            </a:r>
            <a:r>
              <a:rPr lang="zh-CN" altLang="zh-CN">
                <a:latin typeface="Arial" panose="020B0604020202020204" pitchFamily="34" charset="0"/>
              </a:rPr>
              <a:t>。</a:t>
            </a:r>
          </a:p>
          <a:p>
            <a:r>
              <a:rPr lang="zh-CN" altLang="zh-CN">
                <a:latin typeface="Arial" panose="020B0604020202020204" pitchFamily="34" charset="0"/>
              </a:rPr>
              <a:t>二维约束平差：在本地坐标系统下录入已知点，约束方式包括</a:t>
            </a:r>
            <a:r>
              <a:rPr lang="en-US" altLang="zh-CN">
                <a:latin typeface="Arial" panose="020B0604020202020204" pitchFamily="34" charset="0"/>
              </a:rPr>
              <a:t>NEh</a:t>
            </a:r>
            <a:r>
              <a:rPr lang="zh-CN" altLang="zh-CN">
                <a:latin typeface="Arial" panose="020B0604020202020204" pitchFamily="34" charset="0"/>
              </a:rPr>
              <a:t>、</a:t>
            </a:r>
            <a:r>
              <a:rPr lang="en-US" altLang="zh-CN">
                <a:latin typeface="Arial" panose="020B0604020202020204" pitchFamily="34" charset="0"/>
              </a:rPr>
              <a:t>NE</a:t>
            </a:r>
            <a:r>
              <a:rPr lang="zh-CN" altLang="zh-CN">
                <a:latin typeface="Arial" panose="020B0604020202020204" pitchFamily="34" charset="0"/>
              </a:rPr>
              <a:t>、（</a:t>
            </a:r>
            <a:r>
              <a:rPr lang="en-US" altLang="zh-CN">
                <a:latin typeface="Arial" panose="020B0604020202020204" pitchFamily="34" charset="0"/>
              </a:rPr>
              <a:t>N,</a:t>
            </a:r>
            <a:r>
              <a:rPr lang="zh-CN" altLang="zh-CN">
                <a:latin typeface="Arial" panose="020B0604020202020204" pitchFamily="34" charset="0"/>
              </a:rPr>
              <a:t>带号</a:t>
            </a:r>
            <a:r>
              <a:rPr lang="en-US" altLang="zh-CN">
                <a:latin typeface="Arial" panose="020B0604020202020204" pitchFamily="34" charset="0"/>
              </a:rPr>
              <a:t>+E,h</a:t>
            </a:r>
            <a:r>
              <a:rPr lang="zh-CN" altLang="zh-CN">
                <a:latin typeface="Arial" panose="020B0604020202020204" pitchFamily="34" charset="0"/>
              </a:rPr>
              <a:t>）、</a:t>
            </a:r>
            <a:r>
              <a:rPr lang="en-US" altLang="zh-CN">
                <a:latin typeface="Arial" panose="020B0604020202020204" pitchFamily="34" charset="0"/>
              </a:rPr>
              <a:t>(N,</a:t>
            </a:r>
            <a:r>
              <a:rPr lang="zh-CN" altLang="zh-CN">
                <a:latin typeface="Arial" panose="020B0604020202020204" pitchFamily="34" charset="0"/>
              </a:rPr>
              <a:t>带号</a:t>
            </a:r>
            <a:r>
              <a:rPr lang="en-US" altLang="zh-CN">
                <a:latin typeface="Arial" panose="020B0604020202020204" pitchFamily="34" charset="0"/>
              </a:rPr>
              <a:t>+E)</a:t>
            </a:r>
            <a:r>
              <a:rPr lang="zh-CN" altLang="zh-CN">
                <a:latin typeface="Arial" panose="020B0604020202020204" pitchFamily="34" charset="0"/>
              </a:rPr>
              <a:t>。</a:t>
            </a:r>
          </a:p>
          <a:p>
            <a:r>
              <a:rPr lang="zh-CN" altLang="zh-CN">
                <a:latin typeface="Arial" panose="020B0604020202020204" pitchFamily="34" charset="0"/>
              </a:rPr>
              <a:t>若要进行高程拟合，则需勾选，其中拟合方法包括固定差改正、平面拟合、二次曲面拟合、</a:t>
            </a:r>
            <a:r>
              <a:rPr lang="en-US" altLang="zh-CN">
                <a:latin typeface="Arial" panose="020B0604020202020204" pitchFamily="34" charset="0"/>
              </a:rPr>
              <a:t>TGO</a:t>
            </a:r>
            <a:r>
              <a:rPr lang="zh-CN" altLang="zh-CN">
                <a:latin typeface="Arial" panose="020B0604020202020204" pitchFamily="34" charset="0"/>
              </a:rPr>
              <a:t>算法等。</a:t>
            </a:r>
          </a:p>
          <a:p>
            <a:r>
              <a:rPr lang="zh-CN" altLang="zh-CN">
                <a:latin typeface="Arial" panose="020B0604020202020204" pitchFamily="34" charset="0"/>
              </a:rPr>
              <a:t>设置完毕，点击【平差】，软件将自动根据起算条件，完成平差运算。平差之后，网图中显示平差状态，包括误差椭圆以及高程方向误差，如图</a:t>
            </a:r>
            <a:r>
              <a:rPr lang="en-US" altLang="zh-CN">
                <a:latin typeface="Arial" panose="020B0604020202020204" pitchFamily="34" charset="0"/>
              </a:rPr>
              <a:t>1-16</a:t>
            </a:r>
            <a:r>
              <a:rPr lang="zh-CN" altLang="zh-CN">
                <a:latin typeface="Arial" panose="020B0604020202020204" pitchFamily="34" charset="0"/>
              </a:rPr>
              <a:t>所示。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4FD80BCE-3B13-4550-821D-9C63A6305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60B05230-4DB4-4554-AFC0-5DB3DA682F3D}" type="slidenum">
              <a:rPr lang="en-US" altLang="zh-CN" smtClean="0">
                <a:latin typeface="Arial" panose="020B0604020202020204" pitchFamily="34" charset="0"/>
              </a:rPr>
              <a:pPr/>
              <a:t>33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60E8BCC-4A74-4656-AD21-569273B83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7B410118-AA40-4942-9DFF-4BD06C0D07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zh-CN">
                <a:latin typeface="Arial" panose="020B0604020202020204" pitchFamily="34" charset="0"/>
              </a:rPr>
              <a:t>可在线生成并打开网平差报告。报告内容以</a:t>
            </a:r>
            <a:r>
              <a:rPr lang="en-US" altLang="zh-CN">
                <a:latin typeface="Arial" panose="020B0604020202020204" pitchFamily="34" charset="0"/>
              </a:rPr>
              <a:t>HTML</a:t>
            </a:r>
            <a:r>
              <a:rPr lang="zh-CN" altLang="zh-CN">
                <a:latin typeface="Arial" panose="020B0604020202020204" pitchFamily="34" charset="0"/>
              </a:rPr>
              <a:t>格式，用户不仅可以在线阅读各类报告，还可以在项目路径下的</a:t>
            </a:r>
            <a:r>
              <a:rPr lang="en-US" altLang="zh-CN">
                <a:latin typeface="Arial" panose="020B0604020202020204" pitchFamily="34" charset="0"/>
              </a:rPr>
              <a:t>Reports</a:t>
            </a:r>
            <a:r>
              <a:rPr lang="zh-CN" altLang="zh-CN">
                <a:latin typeface="Arial" panose="020B0604020202020204" pitchFamily="34" charset="0"/>
              </a:rPr>
              <a:t>子文件夹中查看各个报告的详细情况。</a:t>
            </a:r>
          </a:p>
          <a:p>
            <a:r>
              <a:rPr lang="zh-CN" altLang="zh-CN">
                <a:latin typeface="Arial" panose="020B0604020202020204" pitchFamily="34" charset="0"/>
              </a:rPr>
              <a:t>同样可以输出【基线处理报告】、【闭合环报告】、【测站点报告】、【重复基线报告】等。也可以通过【报告配置】有选择地输出。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9396" name="灯片编号占位符 3">
            <a:extLst>
              <a:ext uri="{FF2B5EF4-FFF2-40B4-BE49-F238E27FC236}">
                <a16:creationId xmlns:a16="http://schemas.microsoft.com/office/drawing/2014/main" id="{FD34A262-C58D-4E16-B768-DE40538F4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431E7753-5B1B-4AD7-B5D4-1004AE27D157}" type="slidenum">
              <a:rPr lang="en-US" altLang="zh-CN" smtClean="0">
                <a:latin typeface="Arial" panose="020B0604020202020204" pitchFamily="34" charset="0"/>
              </a:rPr>
              <a:pPr/>
              <a:t>34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69C72BB-8566-4C7A-94EB-725625061D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DFB4E30-6BC8-4247-B1D8-ACA79487F7F7}" type="slidenum">
              <a:rPr lang="en-US" altLang="zh-CN" smtClean="0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73454D7E-8554-4D83-989F-F37B60828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2DC01A9-6056-49BF-BB6A-863955562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1DF80F8-7483-4682-AB95-A82B80952F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4E596E-C24D-4102-8BC0-B507E8FB1634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77680034-713E-4A28-AC72-849DF5B7E3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096061D2-475B-4F4B-B7A3-B283B43B2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A4C4E807-1FAF-469B-AC50-BD915B359F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1DF3229-2825-443D-92C3-E1B8B5BA4470}" type="slidenum">
              <a:rPr lang="en-US" altLang="zh-CN" smtClean="0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D5910166-9BEA-475D-A804-198EAE3D7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6AD2FC48-7DE1-4A30-BBB1-C1DFA9949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C1E1757-0242-426E-880F-CF34323BE1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480C6CD-1A84-45C6-B03F-B41359CC2A91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DF1A86A-3466-4677-A075-9FF739AA7F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4C739200-767F-47C9-AEDF-B2FB78C71C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D11B56C-2DC2-46C4-B99E-46725367D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D969622-C520-4949-B3E2-B8E608BFB99E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1DC4227-FBB4-4668-BA2A-2EE24A461C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A07D2C2A-46B6-43E8-95EB-BEAAA843DA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90E949D9-996B-4C0D-B2CF-5A05E550A5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64104C-E0D9-44D5-888F-170DB7CB01A6}" type="slidenum">
              <a:rPr lang="en-US" altLang="zh-CN" smtClean="0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AB536BC-EA4A-471C-A070-B069F5A66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4C413D5A-D5A2-47D2-884B-B54B23689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9146276F-6502-4C2C-9343-48FFBE837A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B4857319-EA24-4AC2-A2A7-549DA283C6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A659CB62-26DA-49B8-9ABB-347B9230D9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163403DA-F5BC-46A2-A4C0-117CD183F265}" type="slidenum">
              <a:rPr lang="en-US" altLang="zh-CN" smtClean="0">
                <a:latin typeface="Arial" panose="020B0604020202020204" pitchFamily="34" charset="0"/>
              </a:rPr>
              <a:pPr/>
              <a:t>10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6BB2817-5CF3-41F3-B505-C0BD0660806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87238" cy="6850063"/>
            <a:chOff x="0" y="0"/>
            <a:chExt cx="5758" cy="4315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F5F5ABF-259C-4C35-8142-1DC19FFF94E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13328736-1FA9-4BA5-9BB1-9282B2E3147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A240D226-CAB9-4BCC-8911-D56DCEF732E1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4507DD01-9304-490E-BADC-EF883B687E3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43F3678-ACA0-4946-B589-6F60FF2B578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7055FDD6-9E41-4719-AFC4-B5D3F832D122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5D137A63-8788-4BDF-BD96-D09FB535163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80FA1051-7B23-430A-B855-E3023C1CCB8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465 h 1906"/>
                <a:gd name="T4" fmla="*/ 6111 w 5740"/>
                <a:gd name="T5" fmla="*/ 465 h 1906"/>
                <a:gd name="T6" fmla="*/ 6111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23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736726"/>
            <a:ext cx="103632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8924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59492B0B-DC61-4FC6-B036-9B3EB03671D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E513FAE3-B5B1-443B-8956-DDCB347151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5157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6C5E52F-02DF-42B9-B856-A2AC9D33B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5475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1DD17-A63B-4227-948D-9A9868DC90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987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556FC74-64A1-40E1-A09A-08DEAE1AD4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FC6E71-CC4A-41DB-B2F1-6A0BE92A88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11F90-333E-468B-B978-49434F87C3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3B317EF4-1868-4FF3-A960-5C8893017B6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403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B3DB3F-1E94-4937-B221-15CD2F6BC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B525D0-77D9-4B13-9D6D-D233F0A6F6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801BA-A84C-4763-BC6A-19F38EEFBF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819FB983-D1B9-4905-9BEB-B605766FA9C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148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EF66CE-FD8B-4632-9F8A-21F126D7C3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128E316-90B6-4463-8B10-B3F27CDC69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7A4B3-4E1C-4DE9-99BE-30E6C9F5AD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0DF33A26-2F2E-4DB1-8A6C-8581ED8EEC7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421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2B0AD88-F8BC-4857-AF61-34398B42B6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7C4CA3-436D-4607-AA4B-E7E48A39CC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E6919-1CF2-4090-8653-7F919E19DD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259ED78-C5A9-4919-B32A-6A071ED2A1F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97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3D2D07-8E66-4009-87FB-964FE28E83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5127FE9-A0B1-4D29-AEAF-D1313659DD4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22D64-79E3-45A9-9917-E10B674240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695A56B2-2665-4999-B265-134F6DE538C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825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20E0AE-9382-4331-8323-A874DA627F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469AC2-50D0-4206-A61C-C7DBE54A68D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832E1-80F3-4B48-A7F5-3BE4DF5989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B6C0AE4D-9617-4469-9AB9-90834F17361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374A079-198C-4254-A459-F0B3FE8AF3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EEDCFF2-D0B2-443E-A83B-009C5C5238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E0A24-6C70-4465-81FC-2D3FE8EB36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F059762-D6D3-47B9-A3F4-1D62170D085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42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9D390-BF77-4EF9-9926-B475EBD92A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28A6F9-7B31-4FFA-98B3-61C81B7434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01EC4-C5A3-43AE-ADF5-86C2DEBE69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A3139A17-A33D-4CDD-8BF7-3045577AC13C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23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B8E83E2-02CD-45E5-B381-61CC88ED25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7FB20E6-30A0-43DE-A48F-B072D9E670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8BD4D-054A-4C2E-9C6E-E6B21DC3A1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7C87789-1C7A-4D03-879B-F0729F22629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401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45BCC6-A2DA-4B16-A465-EA56DD17A9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617E2E7-9442-45DE-A6E6-1F0D9C1A15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C9C5A-EFA5-49C4-B8FC-28CF08FCBD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B077A493-7633-48FC-8CE4-627128D584A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24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0C2308E-B561-4C79-B64B-292CFB3797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954445-EDB3-41FA-8A5A-AE22E2CFD0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371B2-EBC4-4E00-AA3D-109788FAA5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AA22A089-7D10-4C39-A538-7F6166CA7F9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36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39DBF7F-45BE-4C50-971E-ABD84B9AF4C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5157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EED0E96-1E8E-450D-ADE5-A0FF85A50C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B6485DB-F984-46EE-8958-322BDF907E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5EF1E20B-B267-456C-8A21-1D9697191AC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87238" cy="6850063"/>
            <a:chOff x="0" y="0"/>
            <a:chExt cx="5758" cy="4315"/>
          </a:xfrm>
        </p:grpSpPr>
        <p:grpSp>
          <p:nvGrpSpPr>
            <p:cNvPr id="1032" name="Group 5">
              <a:extLst>
                <a:ext uri="{FF2B5EF4-FFF2-40B4-BE49-F238E27FC236}">
                  <a16:creationId xmlns:a16="http://schemas.microsoft.com/office/drawing/2014/main" id="{8275A1A5-CD07-439B-ADE4-A6373E70D6B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7894" name="Freeform 6">
                <a:extLst>
                  <a:ext uri="{FF2B5EF4-FFF2-40B4-BE49-F238E27FC236}">
                    <a16:creationId xmlns:a16="http://schemas.microsoft.com/office/drawing/2014/main" id="{9EFA74C7-B972-4A0C-9F27-A53A928BCEE1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7895" name="Freeform 7">
                <a:extLst>
                  <a:ext uri="{FF2B5EF4-FFF2-40B4-BE49-F238E27FC236}">
                    <a16:creationId xmlns:a16="http://schemas.microsoft.com/office/drawing/2014/main" id="{B18DBF49-B12D-4270-809C-151BAAD4EB21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7896" name="Freeform 8">
                <a:extLst>
                  <a:ext uri="{FF2B5EF4-FFF2-40B4-BE49-F238E27FC236}">
                    <a16:creationId xmlns:a16="http://schemas.microsoft.com/office/drawing/2014/main" id="{BE888102-05BA-4A86-ACC6-2DC313AAC4D2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038" name="Freeform 9">
                <a:extLst>
                  <a:ext uri="{FF2B5EF4-FFF2-40B4-BE49-F238E27FC236}">
                    <a16:creationId xmlns:a16="http://schemas.microsoft.com/office/drawing/2014/main" id="{C4ACDFE0-421E-42C3-813B-F857EED2E149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898" name="Freeform 10">
                <a:extLst>
                  <a:ext uri="{FF2B5EF4-FFF2-40B4-BE49-F238E27FC236}">
                    <a16:creationId xmlns:a16="http://schemas.microsoft.com/office/drawing/2014/main" id="{EA4A3B52-E66A-46BA-B18C-F35E32884837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37899" name="Freeform 11">
              <a:extLst>
                <a:ext uri="{FF2B5EF4-FFF2-40B4-BE49-F238E27FC236}">
                  <a16:creationId xmlns:a16="http://schemas.microsoft.com/office/drawing/2014/main" id="{FF4C3B28-4FFD-485C-A4C8-A8A69D1BE5E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Freeform 12">
              <a:extLst>
                <a:ext uri="{FF2B5EF4-FFF2-40B4-BE49-F238E27FC236}">
                  <a16:creationId xmlns:a16="http://schemas.microsoft.com/office/drawing/2014/main" id="{B25C5284-6C42-46EB-B728-21EA2E0812A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465 h 1906"/>
                <a:gd name="T4" fmla="*/ 6111 w 5740"/>
                <a:gd name="T5" fmla="*/ 465 h 1906"/>
                <a:gd name="T6" fmla="*/ 6111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901" name="Rectangle 13">
            <a:extLst>
              <a:ext uri="{FF2B5EF4-FFF2-40B4-BE49-F238E27FC236}">
                <a16:creationId xmlns:a16="http://schemas.microsoft.com/office/drawing/2014/main" id="{1801D2A1-7C6B-4997-B6D1-0C21CB4D6D0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7902" name="Rectangle 14">
            <a:extLst>
              <a:ext uri="{FF2B5EF4-FFF2-40B4-BE49-F238E27FC236}">
                <a16:creationId xmlns:a16="http://schemas.microsoft.com/office/drawing/2014/main" id="{F1652A0A-6229-4504-B2E8-819DADDE8EB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15">
            <a:extLst>
              <a:ext uri="{FF2B5EF4-FFF2-40B4-BE49-F238E27FC236}">
                <a16:creationId xmlns:a16="http://schemas.microsoft.com/office/drawing/2014/main" id="{84371E19-5B6E-4395-9711-7148A68EE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B7D388B-CD3F-4061-863F-9A65C79CCFE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1524000"/>
            <a:ext cx="7772400" cy="19208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GNSS</a:t>
            </a:r>
            <a:r>
              <a:rPr lang="zh-CN" altLang="en-US" dirty="0"/>
              <a:t>静态相对定位</a:t>
            </a:r>
            <a:br>
              <a:rPr lang="zh-CN" altLang="en-US" dirty="0"/>
            </a:br>
            <a:r>
              <a:rPr lang="zh-CN" altLang="en-US" dirty="0"/>
              <a:t>测量数据处理</a:t>
            </a:r>
          </a:p>
        </p:txBody>
      </p:sp>
      <p:pic>
        <p:nvPicPr>
          <p:cNvPr id="4099" name="Picture 4">
            <a:extLst>
              <a:ext uri="{FF2B5EF4-FFF2-40B4-BE49-F238E27FC236}">
                <a16:creationId xmlns:a16="http://schemas.microsoft.com/office/drawing/2014/main" id="{1BB01C91-FFDF-43F2-BD8F-962DA7BD735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81400"/>
            <a:ext cx="3276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图片 2">
            <a:extLst>
              <a:ext uri="{FF2B5EF4-FFF2-40B4-BE49-F238E27FC236}">
                <a16:creationId xmlns:a16="http://schemas.microsoft.com/office/drawing/2014/main" id="{1CFE5C53-8217-457C-9376-307FC9338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3376613"/>
            <a:ext cx="4495800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56842-9BA9-46B1-B03E-F2B3752C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" y="304800"/>
            <a:ext cx="10972800" cy="1143000"/>
          </a:xfrm>
        </p:spPr>
        <p:txBody>
          <a:bodyPr/>
          <a:lstStyle/>
          <a:p>
            <a:pPr algn="l">
              <a:defRPr/>
            </a:pPr>
            <a:r>
              <a:rPr lang="zh-CN" altLang="en-US" dirty="0"/>
              <a:t>观测数据与记录</a:t>
            </a:r>
          </a:p>
        </p:txBody>
      </p:sp>
      <p:pic>
        <p:nvPicPr>
          <p:cNvPr id="21507" name="图片 3">
            <a:extLst>
              <a:ext uri="{FF2B5EF4-FFF2-40B4-BE49-F238E27FC236}">
                <a16:creationId xmlns:a16="http://schemas.microsoft.com/office/drawing/2014/main" id="{5BCB86C3-54A8-416D-997A-FA70F457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716213"/>
            <a:ext cx="9917113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内容占位符 3">
            <a:extLst>
              <a:ext uri="{FF2B5EF4-FFF2-40B4-BE49-F238E27FC236}">
                <a16:creationId xmlns:a16="http://schemas.microsoft.com/office/drawing/2014/main" id="{37678AC3-3F94-4724-8BAD-AB91070862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4638" y="681038"/>
            <a:ext cx="8107362" cy="2009775"/>
          </a:xfrm>
        </p:spPr>
      </p:pic>
      <p:cxnSp>
        <p:nvCxnSpPr>
          <p:cNvPr id="21509" name="直接连接符 3">
            <a:extLst>
              <a:ext uri="{FF2B5EF4-FFF2-40B4-BE49-F238E27FC236}">
                <a16:creationId xmlns:a16="http://schemas.microsoft.com/office/drawing/2014/main" id="{2E17D328-5668-4B41-BF3A-CCE466FE79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66150" y="914400"/>
            <a:ext cx="0" cy="16002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0" name="直接连接符 6">
            <a:extLst>
              <a:ext uri="{FF2B5EF4-FFF2-40B4-BE49-F238E27FC236}">
                <a16:creationId xmlns:a16="http://schemas.microsoft.com/office/drawing/2014/main" id="{9619AEFA-0445-493C-9CD6-AB1B9230B8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50050" y="838200"/>
            <a:ext cx="0" cy="16002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1" name="文本框 7">
            <a:extLst>
              <a:ext uri="{FF2B5EF4-FFF2-40B4-BE49-F238E27FC236}">
                <a16:creationId xmlns:a16="http://schemas.microsoft.com/office/drawing/2014/main" id="{03ECB075-F489-4DBA-ACE2-DBB3C2B64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07950"/>
            <a:ext cx="964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QQ</a:t>
            </a:r>
            <a:r>
              <a:rPr lang="zh-CN" altLang="en-US"/>
              <a:t>群文件“实验数据”下的“</a:t>
            </a:r>
            <a:r>
              <a:rPr lang="en-US" altLang="zh-CN"/>
              <a:t>14GIS</a:t>
            </a:r>
            <a:r>
              <a:rPr lang="zh-CN" altLang="en-US"/>
              <a:t>静态测量数据（重新命名和改写天线信息）</a:t>
            </a:r>
            <a:r>
              <a:rPr lang="en-US" altLang="zh-CN"/>
              <a:t>.zip</a:t>
            </a:r>
            <a:r>
              <a:rPr lang="zh-CN" altLang="en-US"/>
              <a:t>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4C92156-E767-4BD7-BF9E-131B421A01D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10972800" cy="7318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CGO2.0</a:t>
            </a:r>
            <a:r>
              <a:rPr lang="zh-CN" altLang="en-US" dirty="0"/>
              <a:t>软件概况</a:t>
            </a:r>
          </a:p>
        </p:txBody>
      </p:sp>
      <p:pic>
        <p:nvPicPr>
          <p:cNvPr id="23555" name="图片 2">
            <a:extLst>
              <a:ext uri="{FF2B5EF4-FFF2-40B4-BE49-F238E27FC236}">
                <a16:creationId xmlns:a16="http://schemas.microsoft.com/office/drawing/2014/main" id="{FFA3B753-F80A-47C8-AFE8-E8E1FD54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749300"/>
            <a:ext cx="9382125" cy="611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9125F4D-E4B4-4708-AF80-8F61FD8391D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利用</a:t>
            </a:r>
            <a:r>
              <a:rPr lang="en-US" altLang="zh-CN" dirty="0"/>
              <a:t>CGO</a:t>
            </a:r>
            <a:r>
              <a:rPr lang="zh-CN" altLang="en-US" dirty="0"/>
              <a:t>软件处理数据步骤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25FF152C-7EE6-4E1A-B01E-B873AEA16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90747"/>
            <a:ext cx="110490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2000"/>
              </a:spcAft>
            </a:pPr>
            <a:r>
              <a:rPr lang="zh-CN" altLang="en-US" b="0" dirty="0">
                <a:hlinkClick r:id="rId3" action="ppaction://hlinksldjump"/>
              </a:rPr>
              <a:t>启动软件、</a:t>
            </a:r>
            <a:r>
              <a:rPr lang="zh-CN" altLang="en-US" dirty="0">
                <a:hlinkClick r:id="rId3" action="ppaction://hlinksldjump"/>
              </a:rPr>
              <a:t>新建项目</a:t>
            </a:r>
            <a:r>
              <a:rPr lang="zh-CN" altLang="en-US" b="0" dirty="0">
                <a:hlinkClick r:id="rId3" action="ppaction://hlinksldjump"/>
              </a:rPr>
              <a:t>、设置项目的属性</a:t>
            </a:r>
            <a:endParaRPr lang="zh-CN" altLang="en-US" b="0" dirty="0"/>
          </a:p>
          <a:p>
            <a:pPr eaLnBrk="1" hangingPunct="1">
              <a:lnSpc>
                <a:spcPct val="90000"/>
              </a:lnSpc>
              <a:spcAft>
                <a:spcPts val="2000"/>
              </a:spcAft>
            </a:pPr>
            <a:r>
              <a:rPr lang="zh-CN" altLang="en-US" dirty="0">
                <a:hlinkClick r:id="rId4" action="ppaction://hlinksldjump"/>
              </a:rPr>
              <a:t>导入数据</a:t>
            </a:r>
            <a:r>
              <a:rPr lang="zh-CN" altLang="en-US" b="0" dirty="0">
                <a:hlinkClick r:id="rId4" action="ppaction://hlinksldjump"/>
              </a:rPr>
              <a:t>、检查测站信息</a:t>
            </a:r>
            <a:endParaRPr lang="zh-CN" altLang="en-US" b="0" dirty="0"/>
          </a:p>
          <a:p>
            <a:pPr eaLnBrk="1" hangingPunct="1">
              <a:lnSpc>
                <a:spcPct val="90000"/>
              </a:lnSpc>
              <a:spcAft>
                <a:spcPts val="2000"/>
              </a:spcAft>
            </a:pPr>
            <a:r>
              <a:rPr lang="zh-CN" altLang="en-US" b="0" dirty="0"/>
              <a:t>设定基线解算的控制参数，</a:t>
            </a:r>
            <a:r>
              <a:rPr lang="zh-CN" altLang="en-US" dirty="0"/>
              <a:t>解算基线</a:t>
            </a:r>
          </a:p>
          <a:p>
            <a:pPr lvl="1" eaLnBrk="1" hangingPunct="1">
              <a:lnSpc>
                <a:spcPct val="90000"/>
              </a:lnSpc>
              <a:spcAft>
                <a:spcPts val="2000"/>
              </a:spcAft>
            </a:pPr>
            <a:r>
              <a:rPr lang="zh-CN" altLang="en-US" dirty="0"/>
              <a:t>对无法获得固定解的基线的观测数据进行筛选，重新解算</a:t>
            </a:r>
          </a:p>
          <a:p>
            <a:pPr eaLnBrk="1" hangingPunct="1">
              <a:lnSpc>
                <a:spcPct val="90000"/>
              </a:lnSpc>
              <a:spcAft>
                <a:spcPts val="2000"/>
              </a:spcAft>
            </a:pPr>
            <a:r>
              <a:rPr lang="zh-CN" altLang="en-US" b="0" dirty="0"/>
              <a:t>基线网的</a:t>
            </a:r>
            <a:r>
              <a:rPr lang="zh-CN" altLang="en-US" dirty="0"/>
              <a:t>无约束平差</a:t>
            </a:r>
          </a:p>
          <a:p>
            <a:pPr lvl="1" eaLnBrk="1" hangingPunct="1">
              <a:lnSpc>
                <a:spcPct val="90000"/>
              </a:lnSpc>
              <a:spcAft>
                <a:spcPts val="2000"/>
              </a:spcAft>
            </a:pPr>
            <a:r>
              <a:rPr lang="zh-CN" altLang="en-US" dirty="0"/>
              <a:t>基准选择</a:t>
            </a:r>
            <a:r>
              <a:rPr lang="en-US" altLang="zh-CN" dirty="0">
                <a:latin typeface="Arial" panose="020B0604020202020204" pitchFamily="34" charset="0"/>
              </a:rPr>
              <a:t>——</a:t>
            </a:r>
            <a:r>
              <a:rPr lang="zh-CN" altLang="en-US" dirty="0"/>
              <a:t>平差形式选择</a:t>
            </a:r>
            <a:r>
              <a:rPr lang="en-US" altLang="zh-CN" dirty="0">
                <a:latin typeface="Arial" panose="020B0604020202020204" pitchFamily="34" charset="0"/>
              </a:rPr>
              <a:t>——</a:t>
            </a:r>
            <a:r>
              <a:rPr lang="zh-CN" altLang="en-US" dirty="0"/>
              <a:t>观测值的选择</a:t>
            </a:r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dirty="0">
                <a:solidFill>
                  <a:schemeClr val="folHlink"/>
                </a:solidFill>
              </a:rPr>
              <a:t>加权策略的设计</a:t>
            </a:r>
            <a:r>
              <a:rPr lang="en-US" altLang="zh-CN" dirty="0">
                <a:solidFill>
                  <a:schemeClr val="folHlink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u="sng" dirty="0">
                <a:solidFill>
                  <a:schemeClr val="folHlink"/>
                </a:solidFill>
              </a:rPr>
              <a:t>已知点坐标的输入</a:t>
            </a:r>
            <a:r>
              <a:rPr lang="en-US" altLang="zh-CN" dirty="0">
                <a:latin typeface="Arial" panose="020B0604020202020204" pitchFamily="34" charset="0"/>
              </a:rPr>
              <a:t>——</a:t>
            </a:r>
            <a:r>
              <a:rPr lang="zh-CN" altLang="en-US" dirty="0"/>
              <a:t>执行平差</a:t>
            </a:r>
            <a:r>
              <a:rPr lang="en-US" altLang="zh-CN" dirty="0">
                <a:latin typeface="Arial" panose="020B0604020202020204" pitchFamily="34" charset="0"/>
              </a:rPr>
              <a:t>——</a:t>
            </a:r>
            <a:r>
              <a:rPr lang="zh-CN" altLang="en-US" dirty="0"/>
              <a:t>平差结果分析 </a:t>
            </a:r>
          </a:p>
          <a:p>
            <a:pPr eaLnBrk="1" hangingPunct="1">
              <a:lnSpc>
                <a:spcPct val="90000"/>
              </a:lnSpc>
              <a:spcAft>
                <a:spcPts val="2000"/>
              </a:spcAft>
            </a:pPr>
            <a:r>
              <a:rPr lang="zh-CN" altLang="en-US" b="0" dirty="0"/>
              <a:t>基线网的</a:t>
            </a:r>
            <a:r>
              <a:rPr lang="zh-CN" altLang="en-US" dirty="0"/>
              <a:t>约束平差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A93B1-9378-415B-AEF5-0BFB62AF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新建工程</a:t>
            </a:r>
          </a:p>
        </p:txBody>
      </p:sp>
      <p:pic>
        <p:nvPicPr>
          <p:cNvPr id="27651" name="内容占位符 4">
            <a:extLst>
              <a:ext uri="{FF2B5EF4-FFF2-40B4-BE49-F238E27FC236}">
                <a16:creationId xmlns:a16="http://schemas.microsoft.com/office/drawing/2014/main" id="{1B3822F2-BE5F-4980-A760-2236128062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441450"/>
            <a:ext cx="7596188" cy="4525963"/>
          </a:xfrm>
        </p:spPr>
      </p:pic>
      <p:sp>
        <p:nvSpPr>
          <p:cNvPr id="27652" name="文本框 5">
            <a:extLst>
              <a:ext uri="{FF2B5EF4-FFF2-40B4-BE49-F238E27FC236}">
                <a16:creationId xmlns:a16="http://schemas.microsoft.com/office/drawing/2014/main" id="{E5FC77C3-A5ED-4C3F-AD61-E049FD015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320800"/>
            <a:ext cx="172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开始→新建</a:t>
            </a:r>
          </a:p>
        </p:txBody>
      </p:sp>
      <p:pic>
        <p:nvPicPr>
          <p:cNvPr id="27653" name="图片 9">
            <a:extLst>
              <a:ext uri="{FF2B5EF4-FFF2-40B4-BE49-F238E27FC236}">
                <a16:creationId xmlns:a16="http://schemas.microsoft.com/office/drawing/2014/main" id="{B62F115B-83E3-4628-81B4-9EF03540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05000"/>
            <a:ext cx="7962900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矩形 11">
            <a:extLst>
              <a:ext uri="{FF2B5EF4-FFF2-40B4-BE49-F238E27FC236}">
                <a16:creationId xmlns:a16="http://schemas.microsoft.com/office/drawing/2014/main" id="{4035A188-C3AE-4046-B6C0-054F3E1CE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165725"/>
            <a:ext cx="31940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0000"/>
                </a:solidFill>
              </a:rPr>
              <a:t>①输入项目名称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rgbClr val="FF0000"/>
                </a:solidFill>
              </a:rPr>
              <a:t>②选择项目文件夹</a:t>
            </a:r>
          </a:p>
        </p:txBody>
      </p:sp>
      <p:sp>
        <p:nvSpPr>
          <p:cNvPr id="27655" name="矩形 12">
            <a:extLst>
              <a:ext uri="{FF2B5EF4-FFF2-40B4-BE49-F238E27FC236}">
                <a16:creationId xmlns:a16="http://schemas.microsoft.com/office/drawing/2014/main" id="{13BDA537-2273-44A7-9C34-DCB2A6FE0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905000"/>
            <a:ext cx="685800" cy="3810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cxnSp>
        <p:nvCxnSpPr>
          <p:cNvPr id="27656" name="直接箭头连接符 14">
            <a:extLst>
              <a:ext uri="{FF2B5EF4-FFF2-40B4-BE49-F238E27FC236}">
                <a16:creationId xmlns:a16="http://schemas.microsoft.com/office/drawing/2014/main" id="{41419CC6-56D0-4600-9A2E-4C1F1159B4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14600" y="2133600"/>
            <a:ext cx="1752600" cy="76200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C21B7B0C-527D-48F3-8F8E-09BB7F9E0DD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设置项目的属性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4B8766B-B19D-4C89-9C6E-5BB504886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838200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/>
              <a:t>设置坐标系统：</a:t>
            </a:r>
            <a:r>
              <a:rPr lang="en-US" altLang="zh-CN" sz="2800"/>
              <a:t>CGCS2000</a:t>
            </a:r>
            <a:r>
              <a:rPr lang="zh-CN" altLang="en-US" sz="2800"/>
              <a:t>高斯投影坐标系（旗山校区</a:t>
            </a:r>
            <a:r>
              <a:rPr lang="en-US" altLang="zh-CN" sz="2800"/>
              <a:t>3</a:t>
            </a:r>
            <a:r>
              <a:rPr lang="zh-CN" altLang="en-US" sz="2800"/>
              <a:t>度带投影的中央子午线</a:t>
            </a:r>
            <a:r>
              <a:rPr lang="en-US" altLang="zh-CN" sz="2800"/>
              <a:t>120</a:t>
            </a:r>
            <a:r>
              <a:rPr lang="zh-CN" altLang="en-US" sz="2800"/>
              <a:t>，</a:t>
            </a:r>
            <a:r>
              <a:rPr lang="zh-CN" altLang="en-US" sz="2800">
                <a:solidFill>
                  <a:srgbClr val="FFFF00"/>
                </a:solidFill>
              </a:rPr>
              <a:t>第</a:t>
            </a:r>
            <a:r>
              <a:rPr lang="en-US" altLang="zh-CN" sz="2800">
                <a:solidFill>
                  <a:srgbClr val="FFFF00"/>
                </a:solidFill>
              </a:rPr>
              <a:t>40</a:t>
            </a:r>
            <a:r>
              <a:rPr lang="zh-CN" altLang="en-US" sz="2800">
                <a:solidFill>
                  <a:srgbClr val="FFFF00"/>
                </a:solidFill>
              </a:rPr>
              <a:t>度带</a:t>
            </a:r>
            <a:r>
              <a:rPr lang="zh-CN" altLang="en-US" sz="2800"/>
              <a:t>）</a:t>
            </a:r>
          </a:p>
        </p:txBody>
      </p:sp>
      <p:grpSp>
        <p:nvGrpSpPr>
          <p:cNvPr id="28676" name="组合 1">
            <a:extLst>
              <a:ext uri="{FF2B5EF4-FFF2-40B4-BE49-F238E27FC236}">
                <a16:creationId xmlns:a16="http://schemas.microsoft.com/office/drawing/2014/main" id="{CB129107-E7E9-432A-B56A-7EBA16CE3DB1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795463"/>
            <a:ext cx="6561138" cy="4876800"/>
            <a:chOff x="3048000" y="1676400"/>
            <a:chExt cx="6561138" cy="4876800"/>
          </a:xfrm>
        </p:grpSpPr>
        <p:pic>
          <p:nvPicPr>
            <p:cNvPr id="28677" name="图片 6">
              <a:extLst>
                <a:ext uri="{FF2B5EF4-FFF2-40B4-BE49-F238E27FC236}">
                  <a16:creationId xmlns:a16="http://schemas.microsoft.com/office/drawing/2014/main" id="{CF3B0EDE-5797-4E8F-B3B2-7B8910B30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676400"/>
              <a:ext cx="6561138" cy="48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8" name="矩形 7">
              <a:extLst>
                <a:ext uri="{FF2B5EF4-FFF2-40B4-BE49-F238E27FC236}">
                  <a16:creationId xmlns:a16="http://schemas.microsoft.com/office/drawing/2014/main" id="{B79A7888-8E80-4D30-A731-8CD289BC0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2971800"/>
              <a:ext cx="762000" cy="22860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  <p:sp>
          <p:nvSpPr>
            <p:cNvPr id="28679" name="矩形 8">
              <a:extLst>
                <a:ext uri="{FF2B5EF4-FFF2-40B4-BE49-F238E27FC236}">
                  <a16:creationId xmlns:a16="http://schemas.microsoft.com/office/drawing/2014/main" id="{95DA3A33-2096-4144-BD27-1D756842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3429000"/>
              <a:ext cx="6172200" cy="22860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  <p:sp>
          <p:nvSpPr>
            <p:cNvPr id="28680" name="矩形 9">
              <a:extLst>
                <a:ext uri="{FF2B5EF4-FFF2-40B4-BE49-F238E27FC236}">
                  <a16:creationId xmlns:a16="http://schemas.microsoft.com/office/drawing/2014/main" id="{441FD51D-5A5F-4CC7-A236-2C8A226E9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4191000"/>
              <a:ext cx="6172200" cy="22860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DBAF9-8398-41CF-98E6-D557A5A0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设置项目属性</a:t>
            </a:r>
          </a:p>
        </p:txBody>
      </p:sp>
      <p:sp>
        <p:nvSpPr>
          <p:cNvPr id="30723" name="内容占位符 2">
            <a:extLst>
              <a:ext uri="{FF2B5EF4-FFF2-40B4-BE49-F238E27FC236}">
                <a16:creationId xmlns:a16="http://schemas.microsoft.com/office/drawing/2014/main" id="{86EEFCF7-4218-4D95-AD8B-243AA27A25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5575" y="1057275"/>
            <a:ext cx="8229600" cy="4525963"/>
          </a:xfrm>
        </p:spPr>
        <p:txBody>
          <a:bodyPr/>
          <a:lstStyle/>
          <a:p>
            <a:r>
              <a:rPr lang="zh-CN" altLang="en-US"/>
              <a:t>选择大地水准面模型</a:t>
            </a:r>
          </a:p>
        </p:txBody>
      </p:sp>
      <p:pic>
        <p:nvPicPr>
          <p:cNvPr id="30724" name="图片 5">
            <a:extLst>
              <a:ext uri="{FF2B5EF4-FFF2-40B4-BE49-F238E27FC236}">
                <a16:creationId xmlns:a16="http://schemas.microsoft.com/office/drawing/2014/main" id="{AFF387C4-32D9-47E5-96E3-FA74F14A6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04988"/>
            <a:ext cx="6569075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矩形 10">
            <a:extLst>
              <a:ext uri="{FF2B5EF4-FFF2-40B4-BE49-F238E27FC236}">
                <a16:creationId xmlns:a16="http://schemas.microsoft.com/office/drawing/2014/main" id="{C8EAA748-A11E-4FD3-8F65-DEC670664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124200"/>
            <a:ext cx="6324600" cy="9144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pic>
        <p:nvPicPr>
          <p:cNvPr id="30726" name="图片 3">
            <a:extLst>
              <a:ext uri="{FF2B5EF4-FFF2-40B4-BE49-F238E27FC236}">
                <a16:creationId xmlns:a16="http://schemas.microsoft.com/office/drawing/2014/main" id="{93A406BE-3211-43AE-9231-24BE8C4B5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858963"/>
            <a:ext cx="4724400" cy="461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5">
            <a:hlinkClick r:id="rId4" action="ppaction://hlinksldjump"/>
            <a:extLst>
              <a:ext uri="{FF2B5EF4-FFF2-40B4-BE49-F238E27FC236}">
                <a16:creationId xmlns:a16="http://schemas.microsoft.com/office/drawing/2014/main" id="{9D7C98E6-FE2E-4CB9-93D8-D667CCD9D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172200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0BA83-B993-4BAD-8C13-F1225C60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导入数据</a:t>
            </a:r>
          </a:p>
        </p:txBody>
      </p:sp>
      <p:pic>
        <p:nvPicPr>
          <p:cNvPr id="31747" name="内容占位符 4">
            <a:extLst>
              <a:ext uri="{FF2B5EF4-FFF2-40B4-BE49-F238E27FC236}">
                <a16:creationId xmlns:a16="http://schemas.microsoft.com/office/drawing/2014/main" id="{A384D2A3-4268-42F0-B3ED-1E6D653552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3525" y="1423988"/>
            <a:ext cx="7548563" cy="4525962"/>
          </a:xfrm>
        </p:spPr>
      </p:pic>
      <p:pic>
        <p:nvPicPr>
          <p:cNvPr id="31748" name="图片 6">
            <a:extLst>
              <a:ext uri="{FF2B5EF4-FFF2-40B4-BE49-F238E27FC236}">
                <a16:creationId xmlns:a16="http://schemas.microsoft.com/office/drawing/2014/main" id="{B241DDE4-71F6-40A8-B7AB-EC8587A4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7986713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矩形 7">
            <a:extLst>
              <a:ext uri="{FF2B5EF4-FFF2-40B4-BE49-F238E27FC236}">
                <a16:creationId xmlns:a16="http://schemas.microsoft.com/office/drawing/2014/main" id="{EDF942A2-6412-4ADE-B4C6-C8A02B1E1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676400"/>
            <a:ext cx="381000" cy="2286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sp>
        <p:nvSpPr>
          <p:cNvPr id="31750" name="矩形 8">
            <a:extLst>
              <a:ext uri="{FF2B5EF4-FFF2-40B4-BE49-F238E27FC236}">
                <a16:creationId xmlns:a16="http://schemas.microsoft.com/office/drawing/2014/main" id="{603F878F-4697-462F-A9B4-98521BE1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468563"/>
            <a:ext cx="457200" cy="655637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pic>
        <p:nvPicPr>
          <p:cNvPr id="31751" name="图片 11">
            <a:extLst>
              <a:ext uri="{FF2B5EF4-FFF2-40B4-BE49-F238E27FC236}">
                <a16:creationId xmlns:a16="http://schemas.microsoft.com/office/drawing/2014/main" id="{C7FA2E1D-35EA-4EF7-948E-3C6B34AF3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387600"/>
            <a:ext cx="7186613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CF42C1-A1CC-4552-8203-17B786223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3522663"/>
            <a:ext cx="64420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753" name="直接箭头连接符 3">
            <a:extLst>
              <a:ext uri="{FF2B5EF4-FFF2-40B4-BE49-F238E27FC236}">
                <a16:creationId xmlns:a16="http://schemas.microsoft.com/office/drawing/2014/main" id="{EEA5081F-125E-4033-B480-25A9E6EF558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0" y="1905000"/>
            <a:ext cx="342900" cy="4826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E4CA18B8-310F-42BE-B5A4-C98F762C9BA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050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导入数据 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808ECC5-2B11-42D4-BAF0-148CAAFCD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752475"/>
            <a:ext cx="11876088" cy="542925"/>
          </a:xfrm>
        </p:spPr>
        <p:txBody>
          <a:bodyPr/>
          <a:lstStyle/>
          <a:p>
            <a:pPr lvl="1" eaLnBrk="1" hangingPunct="1"/>
            <a:r>
              <a:rPr lang="zh-CN" altLang="en-US" sz="2000"/>
              <a:t>注意核对</a:t>
            </a:r>
            <a:r>
              <a:rPr lang="zh-CN" altLang="en-US" sz="2000">
                <a:solidFill>
                  <a:srgbClr val="FFFF00"/>
                </a:solidFill>
              </a:rPr>
              <a:t>点名</a:t>
            </a:r>
            <a:r>
              <a:rPr lang="zh-CN" altLang="en-US" sz="2000"/>
              <a:t>（测站）、文件名、起止时间、</a:t>
            </a:r>
            <a:r>
              <a:rPr lang="zh-CN" altLang="en-US" sz="2000">
                <a:solidFill>
                  <a:srgbClr val="FFFF00"/>
                </a:solidFill>
              </a:rPr>
              <a:t>天线高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FFFF00"/>
                </a:solidFill>
              </a:rPr>
              <a:t>天线类型</a:t>
            </a:r>
            <a:r>
              <a:rPr lang="zh-CN" altLang="en-US" sz="2000"/>
              <a:t>、天线高</a:t>
            </a:r>
            <a:r>
              <a:rPr lang="zh-CN" altLang="en-US" sz="2000">
                <a:solidFill>
                  <a:srgbClr val="FFFF00"/>
                </a:solidFill>
              </a:rPr>
              <a:t>测量方式</a:t>
            </a:r>
            <a:r>
              <a:rPr lang="zh-CN" altLang="en-US" sz="2000"/>
              <a:t>等</a:t>
            </a:r>
          </a:p>
        </p:txBody>
      </p:sp>
      <p:pic>
        <p:nvPicPr>
          <p:cNvPr id="32772" name="图片 3">
            <a:extLst>
              <a:ext uri="{FF2B5EF4-FFF2-40B4-BE49-F238E27FC236}">
                <a16:creationId xmlns:a16="http://schemas.microsoft.com/office/drawing/2014/main" id="{139DE8B0-4A5E-4B44-8B63-D2D5B0294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28725"/>
            <a:ext cx="91440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图片 2">
            <a:extLst>
              <a:ext uri="{FF2B5EF4-FFF2-40B4-BE49-F238E27FC236}">
                <a16:creationId xmlns:a16="http://schemas.microsoft.com/office/drawing/2014/main" id="{46A1A494-94A1-45D8-89FE-69DEC882B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8" y="3497263"/>
            <a:ext cx="7962900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2F0788DD-28F1-4C48-A11D-1504A96CFF0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标注点名</a:t>
            </a:r>
          </a:p>
        </p:txBody>
      </p:sp>
      <p:pic>
        <p:nvPicPr>
          <p:cNvPr id="34819" name="图片 2">
            <a:extLst>
              <a:ext uri="{FF2B5EF4-FFF2-40B4-BE49-F238E27FC236}">
                <a16:creationId xmlns:a16="http://schemas.microsoft.com/office/drawing/2014/main" id="{4EE48C25-F4E5-447D-9378-9697B453C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1138238"/>
            <a:ext cx="8107362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椭圆 1">
            <a:extLst>
              <a:ext uri="{FF2B5EF4-FFF2-40B4-BE49-F238E27FC236}">
                <a16:creationId xmlns:a16="http://schemas.microsoft.com/office/drawing/2014/main" id="{E8802341-F003-491A-9080-F051BBF7C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1676400"/>
            <a:ext cx="685800" cy="685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1DB5DFB-1160-4E36-8DAB-15EA2559222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dirty="0"/>
              <a:t>GNSS</a:t>
            </a:r>
            <a:r>
              <a:rPr lang="zh-CN" altLang="en-US" dirty="0"/>
              <a:t>基线处理 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0733615-C312-458C-AD6B-53E2EA04E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/>
              <a:t>GNSS</a:t>
            </a:r>
            <a:r>
              <a:rPr lang="zh-CN" altLang="en-US"/>
              <a:t>→基线处理</a:t>
            </a:r>
          </a:p>
          <a:p>
            <a:pPr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endParaRPr lang="zh-CN" altLang="en-US"/>
          </a:p>
        </p:txBody>
      </p:sp>
      <p:pic>
        <p:nvPicPr>
          <p:cNvPr id="36868" name="图片 5">
            <a:extLst>
              <a:ext uri="{FF2B5EF4-FFF2-40B4-BE49-F238E27FC236}">
                <a16:creationId xmlns:a16="http://schemas.microsoft.com/office/drawing/2014/main" id="{8790F3BB-1A4A-42F6-A52E-BD5B530F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0"/>
            <a:ext cx="32464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矩形 6">
            <a:extLst>
              <a:ext uri="{FF2B5EF4-FFF2-40B4-BE49-F238E27FC236}">
                <a16:creationId xmlns:a16="http://schemas.microsoft.com/office/drawing/2014/main" id="{2033B7E3-D3E0-4474-A04E-7ECB2D0F7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188" y="228600"/>
            <a:ext cx="609600" cy="9906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pic>
        <p:nvPicPr>
          <p:cNvPr id="36870" name="图片 8">
            <a:extLst>
              <a:ext uri="{FF2B5EF4-FFF2-40B4-BE49-F238E27FC236}">
                <a16:creationId xmlns:a16="http://schemas.microsoft.com/office/drawing/2014/main" id="{07ABBD0C-9384-4A15-ABCE-EF113CB8E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5238"/>
            <a:ext cx="9144000" cy="565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048CAE0-AE04-445C-8993-7F5A76F68FF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主要内容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1452DBF-177C-446D-AF23-D09203519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CN">
                <a:hlinkClick r:id="rId3" action="ppaction://hlinksldjump"/>
              </a:rPr>
              <a:t>GNSS</a:t>
            </a:r>
            <a:r>
              <a:rPr lang="zh-CN" altLang="en-US">
                <a:hlinkClick r:id="rId3" action="ppaction://hlinksldjump"/>
              </a:rPr>
              <a:t>静态测量数据处理流程</a:t>
            </a:r>
            <a:endParaRPr lang="zh-CN" altLang="en-US"/>
          </a:p>
          <a:p>
            <a:pPr eaLnBrk="1" hangingPunct="1">
              <a:lnSpc>
                <a:spcPct val="200000"/>
              </a:lnSpc>
            </a:pPr>
            <a:r>
              <a:rPr lang="zh-CN" altLang="en-US">
                <a:hlinkClick r:id="rId4" action="ppaction://hlinksldjump"/>
              </a:rPr>
              <a:t>快速静态测量实例</a:t>
            </a:r>
            <a:endParaRPr lang="zh-CN" altLang="en-US"/>
          </a:p>
          <a:p>
            <a:pPr eaLnBrk="1" hangingPunct="1">
              <a:lnSpc>
                <a:spcPct val="200000"/>
              </a:lnSpc>
            </a:pPr>
            <a:r>
              <a:rPr lang="zh-CN" altLang="en-US">
                <a:hlinkClick r:id="rId5" action="ppaction://hlinksldjump"/>
              </a:rPr>
              <a:t>利用</a:t>
            </a:r>
            <a:r>
              <a:rPr lang="en-US" altLang="zh-CN">
                <a:hlinkClick r:id="rId5" action="ppaction://hlinksldjump"/>
              </a:rPr>
              <a:t>CGO</a:t>
            </a:r>
            <a:r>
              <a:rPr lang="zh-CN" altLang="en-US">
                <a:hlinkClick r:id="rId5" action="ppaction://hlinksldjump"/>
              </a:rPr>
              <a:t>处理快速静态测量数据介绍</a:t>
            </a:r>
            <a:endParaRPr lang="zh-CN" altLang="en-US"/>
          </a:p>
          <a:p>
            <a:pPr eaLnBrk="1" hangingPunct="1">
              <a:lnSpc>
                <a:spcPct val="200000"/>
              </a:lnSpc>
            </a:pPr>
            <a:r>
              <a:rPr lang="zh-CN" altLang="en-US" i="1" u="sng"/>
              <a:t>数据处理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83BFC-1F15-4191-9B7F-71CA0480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基线解算结果检验：基线质量控制</a:t>
            </a:r>
          </a:p>
        </p:txBody>
      </p:sp>
      <p:pic>
        <p:nvPicPr>
          <p:cNvPr id="38915" name="内容占位符 4">
            <a:extLst>
              <a:ext uri="{FF2B5EF4-FFF2-40B4-BE49-F238E27FC236}">
                <a16:creationId xmlns:a16="http://schemas.microsoft.com/office/drawing/2014/main" id="{5E599FFC-7FE0-4CA4-9A74-32FA1FC11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219200"/>
            <a:ext cx="10972800" cy="2670175"/>
          </a:xfrm>
        </p:spPr>
      </p:pic>
      <p:pic>
        <p:nvPicPr>
          <p:cNvPr id="38916" name="图片 5">
            <a:extLst>
              <a:ext uri="{FF2B5EF4-FFF2-40B4-BE49-F238E27FC236}">
                <a16:creationId xmlns:a16="http://schemas.microsoft.com/office/drawing/2014/main" id="{DA391005-D252-4A7B-B74B-6A36A076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22713"/>
            <a:ext cx="1985963" cy="280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矩形 12">
            <a:extLst>
              <a:ext uri="{FF2B5EF4-FFF2-40B4-BE49-F238E27FC236}">
                <a16:creationId xmlns:a16="http://schemas.microsoft.com/office/drawing/2014/main" id="{93FFBA0D-0608-422D-A19D-C6BD2AF55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417638"/>
            <a:ext cx="457200" cy="2316162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sp>
        <p:nvSpPr>
          <p:cNvPr id="40966" name="矩形 13">
            <a:extLst>
              <a:ext uri="{FF2B5EF4-FFF2-40B4-BE49-F238E27FC236}">
                <a16:creationId xmlns:a16="http://schemas.microsoft.com/office/drawing/2014/main" id="{6649AA4F-EFA1-4913-A6F1-2582E5581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4805363"/>
            <a:ext cx="2262188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800" b="0" dirty="0"/>
              <a:t>基线由</a:t>
            </a:r>
            <a:r>
              <a:rPr lang="zh-CN" altLang="en-US" sz="1800" b="0" dirty="0">
                <a:highlight>
                  <a:srgbClr val="000000"/>
                </a:highlight>
              </a:rPr>
              <a:t>黑色</a:t>
            </a:r>
            <a:r>
              <a:rPr lang="zh-CN" altLang="en-US" sz="1800" b="0" dirty="0"/>
              <a:t>变为</a:t>
            </a:r>
            <a:r>
              <a:rPr lang="zh-CN" altLang="en-US" sz="1800" b="0" dirty="0">
                <a:highlight>
                  <a:srgbClr val="008000"/>
                </a:highlight>
              </a:rPr>
              <a:t>绿色</a:t>
            </a:r>
          </a:p>
        </p:txBody>
      </p:sp>
      <p:cxnSp>
        <p:nvCxnSpPr>
          <p:cNvPr id="38919" name="直接箭头连接符 15">
            <a:extLst>
              <a:ext uri="{FF2B5EF4-FFF2-40B4-BE49-F238E27FC236}">
                <a16:creationId xmlns:a16="http://schemas.microsoft.com/office/drawing/2014/main" id="{685235C2-D759-4B99-9B6A-26BA7B46DEA1}"/>
              </a:ext>
            </a:extLst>
          </p:cNvPr>
          <p:cNvCxnSpPr>
            <a:cxnSpLocks noChangeShapeType="1"/>
            <a:stCxn id="38916" idx="3"/>
          </p:cNvCxnSpPr>
          <p:nvPr/>
        </p:nvCxnSpPr>
        <p:spPr bwMode="auto">
          <a:xfrm flipV="1">
            <a:off x="2519363" y="5324475"/>
            <a:ext cx="2219325" cy="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20" name="矩形 16">
            <a:extLst>
              <a:ext uri="{FF2B5EF4-FFF2-40B4-BE49-F238E27FC236}">
                <a16:creationId xmlns:a16="http://schemas.microsoft.com/office/drawing/2014/main" id="{CF274141-0528-4600-AE75-1DB308E32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763" y="1417638"/>
            <a:ext cx="700087" cy="2316162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pic>
        <p:nvPicPr>
          <p:cNvPr id="38921" name="图片 3">
            <a:extLst>
              <a:ext uri="{FF2B5EF4-FFF2-40B4-BE49-F238E27FC236}">
                <a16:creationId xmlns:a16="http://schemas.microsoft.com/office/drawing/2014/main" id="{1AA47245-862F-4F0A-89F8-21A663C6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3932238"/>
            <a:ext cx="1882775" cy="281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99ABBA-FCE7-4523-BBFF-A98AAE9D2ECA}"/>
              </a:ext>
            </a:extLst>
          </p:cNvPr>
          <p:cNvSpPr txBox="1"/>
          <p:nvPr/>
        </p:nvSpPr>
        <p:spPr>
          <a:xfrm>
            <a:off x="6742113" y="4027372"/>
            <a:ext cx="5133278" cy="25720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highlight>
                  <a:srgbClr val="0000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黑色</a:t>
            </a:r>
            <a:r>
              <a:rPr lang="zh-CN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代表未解算的基线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zh-CN" sz="2400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绿色</a:t>
            </a:r>
            <a:r>
              <a:rPr lang="zh-CN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为解算合格的基线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zh-CN" sz="2400" dirty="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黄色</a:t>
            </a:r>
            <a:r>
              <a:rPr lang="zh-CN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为解算不合格的基线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zh-CN" sz="2400" dirty="0">
                <a:highlight>
                  <a:srgbClr val="80808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浅灰</a:t>
            </a:r>
            <a:r>
              <a:rPr lang="zh-CN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色代表被禁用或不参与的基线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zh-CN" sz="24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红色</a:t>
            </a:r>
            <a:r>
              <a:rPr lang="zh-CN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高亮显示被选中的基线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12CF0-3B32-4279-BDB0-56970773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重复基线、同步与异步环闭合差</a:t>
            </a:r>
          </a:p>
        </p:txBody>
      </p:sp>
      <p:pic>
        <p:nvPicPr>
          <p:cNvPr id="40963" name="内容占位符 6">
            <a:extLst>
              <a:ext uri="{FF2B5EF4-FFF2-40B4-BE49-F238E27FC236}">
                <a16:creationId xmlns:a16="http://schemas.microsoft.com/office/drawing/2014/main" id="{0F2BCBA2-6798-4AB0-B630-6EA075856A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4925"/>
            <a:ext cx="784225" cy="3727450"/>
          </a:xfrm>
        </p:spPr>
      </p:pic>
      <p:sp>
        <p:nvSpPr>
          <p:cNvPr id="40964" name="矩形 7">
            <a:extLst>
              <a:ext uri="{FF2B5EF4-FFF2-40B4-BE49-F238E27FC236}">
                <a16:creationId xmlns:a16="http://schemas.microsoft.com/office/drawing/2014/main" id="{20FE8732-A12E-41AB-A729-CDC4A9D92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762000" cy="503238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cxnSp>
        <p:nvCxnSpPr>
          <p:cNvPr id="40965" name="直接箭头连接符 9">
            <a:extLst>
              <a:ext uri="{FF2B5EF4-FFF2-40B4-BE49-F238E27FC236}">
                <a16:creationId xmlns:a16="http://schemas.microsoft.com/office/drawing/2014/main" id="{3BE709E8-07EA-43C6-ABF3-2DFB8D7D7EC9}"/>
              </a:ext>
            </a:extLst>
          </p:cNvPr>
          <p:cNvCxnSpPr>
            <a:cxnSpLocks noChangeShapeType="1"/>
            <a:stCxn id="40964" idx="3"/>
            <a:endCxn id="40973" idx="1"/>
          </p:cNvCxnSpPr>
          <p:nvPr/>
        </p:nvCxnSpPr>
        <p:spPr bwMode="auto">
          <a:xfrm flipV="1">
            <a:off x="762000" y="2084388"/>
            <a:ext cx="914400" cy="833437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66" name="直接箭头连接符 11">
            <a:extLst>
              <a:ext uri="{FF2B5EF4-FFF2-40B4-BE49-F238E27FC236}">
                <a16:creationId xmlns:a16="http://schemas.microsoft.com/office/drawing/2014/main" id="{ED4D9741-BC81-4AE9-AC61-6A0180C33FCB}"/>
              </a:ext>
            </a:extLst>
          </p:cNvPr>
          <p:cNvCxnSpPr>
            <a:cxnSpLocks noChangeShapeType="1"/>
            <a:stCxn id="40963" idx="2"/>
            <a:endCxn id="40971" idx="1"/>
          </p:cNvCxnSpPr>
          <p:nvPr/>
        </p:nvCxnSpPr>
        <p:spPr bwMode="auto">
          <a:xfrm>
            <a:off x="392113" y="3692525"/>
            <a:ext cx="1055687" cy="1565275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967" name="组合 14">
            <a:extLst>
              <a:ext uri="{FF2B5EF4-FFF2-40B4-BE49-F238E27FC236}">
                <a16:creationId xmlns:a16="http://schemas.microsoft.com/office/drawing/2014/main" id="{6BF44A39-BDBE-4CEA-8ABE-0976DC42DF91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1828800"/>
            <a:ext cx="5654675" cy="511175"/>
            <a:chOff x="1676400" y="1828800"/>
            <a:chExt cx="5654530" cy="510584"/>
          </a:xfrm>
        </p:grpSpPr>
        <p:pic>
          <p:nvPicPr>
            <p:cNvPr id="40973" name="图片 3">
              <a:extLst>
                <a:ext uri="{FF2B5EF4-FFF2-40B4-BE49-F238E27FC236}">
                  <a16:creationId xmlns:a16="http://schemas.microsoft.com/office/drawing/2014/main" id="{74EDDA61-ABE9-4539-BA03-CE6A35FA7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828800"/>
              <a:ext cx="5654530" cy="510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4" name="矩形 12">
              <a:extLst>
                <a:ext uri="{FF2B5EF4-FFF2-40B4-BE49-F238E27FC236}">
                  <a16:creationId xmlns:a16="http://schemas.microsoft.com/office/drawing/2014/main" id="{5D4C6888-F9D7-4E03-9BE9-DEFC4A5D6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1828800"/>
              <a:ext cx="457200" cy="510584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  <p:grpSp>
        <p:nvGrpSpPr>
          <p:cNvPr id="40968" name="组合 15">
            <a:extLst>
              <a:ext uri="{FF2B5EF4-FFF2-40B4-BE49-F238E27FC236}">
                <a16:creationId xmlns:a16="http://schemas.microsoft.com/office/drawing/2014/main" id="{5A38032D-E95B-4338-900A-5D530931DF8D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179888"/>
            <a:ext cx="8977313" cy="2155825"/>
            <a:chOff x="1447800" y="4179475"/>
            <a:chExt cx="8977138" cy="2156647"/>
          </a:xfrm>
        </p:grpSpPr>
        <p:pic>
          <p:nvPicPr>
            <p:cNvPr id="40971" name="图片 4">
              <a:extLst>
                <a:ext uri="{FF2B5EF4-FFF2-40B4-BE49-F238E27FC236}">
                  <a16:creationId xmlns:a16="http://schemas.microsoft.com/office/drawing/2014/main" id="{2E5C4EA1-A8D4-41BF-A07E-903CFA4A3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4179475"/>
              <a:ext cx="8977138" cy="2156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2" name="矩形 13">
              <a:extLst>
                <a:ext uri="{FF2B5EF4-FFF2-40B4-BE49-F238E27FC236}">
                  <a16:creationId xmlns:a16="http://schemas.microsoft.com/office/drawing/2014/main" id="{4506C83A-ADD5-48AB-9391-6F12E17CC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461" y="4179475"/>
              <a:ext cx="457200" cy="215664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  <p:pic>
        <p:nvPicPr>
          <p:cNvPr id="40969" name="图片 3">
            <a:extLst>
              <a:ext uri="{FF2B5EF4-FFF2-40B4-BE49-F238E27FC236}">
                <a16:creationId xmlns:a16="http://schemas.microsoft.com/office/drawing/2014/main" id="{AC125064-F086-421E-92E8-DDD657A59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25" y="1160463"/>
            <a:ext cx="3467100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图片 5">
            <a:extLst>
              <a:ext uri="{FF2B5EF4-FFF2-40B4-BE49-F238E27FC236}">
                <a16:creationId xmlns:a16="http://schemas.microsoft.com/office/drawing/2014/main" id="{AAA36673-B68F-4292-BE87-39EF37DCC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6625"/>
            <a:ext cx="27209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>
            <a:extLst>
              <a:ext uri="{FF2B5EF4-FFF2-40B4-BE49-F238E27FC236}">
                <a16:creationId xmlns:a16="http://schemas.microsoft.com/office/drawing/2014/main" id="{884989DA-A507-4360-A20C-9D53E3985E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质量参数设置是否合适</a:t>
            </a:r>
          </a:p>
        </p:txBody>
      </p:sp>
      <p:grpSp>
        <p:nvGrpSpPr>
          <p:cNvPr id="41987" name="组合 10">
            <a:extLst>
              <a:ext uri="{FF2B5EF4-FFF2-40B4-BE49-F238E27FC236}">
                <a16:creationId xmlns:a16="http://schemas.microsoft.com/office/drawing/2014/main" id="{6BCF906D-D171-489D-8AF7-CF6011C8E079}"/>
              </a:ext>
            </a:extLst>
          </p:cNvPr>
          <p:cNvGrpSpPr>
            <a:grpSpLocks/>
          </p:cNvGrpSpPr>
          <p:nvPr/>
        </p:nvGrpSpPr>
        <p:grpSpPr bwMode="auto">
          <a:xfrm>
            <a:off x="-33338" y="754063"/>
            <a:ext cx="6051551" cy="6103937"/>
            <a:chOff x="6141196" y="731836"/>
            <a:chExt cx="6050804" cy="6104149"/>
          </a:xfrm>
        </p:grpSpPr>
        <p:pic>
          <p:nvPicPr>
            <p:cNvPr id="41991" name="图片 4">
              <a:extLst>
                <a:ext uri="{FF2B5EF4-FFF2-40B4-BE49-F238E27FC236}">
                  <a16:creationId xmlns:a16="http://schemas.microsoft.com/office/drawing/2014/main" id="{6DE2BD97-19A2-4D70-8332-A8B1C2493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196" y="731836"/>
              <a:ext cx="6050804" cy="6104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1992" name="直接箭头连接符 6">
              <a:extLst>
                <a:ext uri="{FF2B5EF4-FFF2-40B4-BE49-F238E27FC236}">
                  <a16:creationId xmlns:a16="http://schemas.microsoft.com/office/drawing/2014/main" id="{C09A3265-0C26-4416-A9A2-B9E7D3039286}"/>
                </a:ext>
              </a:extLst>
            </p:cNvPr>
            <p:cNvCxnSpPr>
              <a:cxnSpLocks noChangeShapeType="1"/>
              <a:stCxn id="41993" idx="3"/>
            </p:cNvCxnSpPr>
            <p:nvPr/>
          </p:nvCxnSpPr>
          <p:spPr bwMode="auto">
            <a:xfrm>
              <a:off x="7315200" y="1371600"/>
              <a:ext cx="457200" cy="762000"/>
            </a:xfrm>
            <a:prstGeom prst="straightConnector1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993" name="矩形 7">
              <a:extLst>
                <a:ext uri="{FF2B5EF4-FFF2-40B4-BE49-F238E27FC236}">
                  <a16:creationId xmlns:a16="http://schemas.microsoft.com/office/drawing/2014/main" id="{458BE4AD-811B-4080-9ACB-53BB3779B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1219200"/>
              <a:ext cx="685800" cy="30480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  <p:pic>
        <p:nvPicPr>
          <p:cNvPr id="41988" name="图片 12">
            <a:extLst>
              <a:ext uri="{FF2B5EF4-FFF2-40B4-BE49-F238E27FC236}">
                <a16:creationId xmlns:a16="http://schemas.microsoft.com/office/drawing/2014/main" id="{86B75461-FE7B-4304-A41F-8DA355F8B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0"/>
            <a:ext cx="445770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图片 14">
            <a:extLst>
              <a:ext uri="{FF2B5EF4-FFF2-40B4-BE49-F238E27FC236}">
                <a16:creationId xmlns:a16="http://schemas.microsoft.com/office/drawing/2014/main" id="{C3065B5B-D56E-4B5B-9C4B-9C677EA3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563" y="2062163"/>
            <a:ext cx="4481512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矩形 2">
            <a:extLst>
              <a:ext uri="{FF2B5EF4-FFF2-40B4-BE49-F238E27FC236}">
                <a16:creationId xmlns:a16="http://schemas.microsoft.com/office/drawing/2014/main" id="{6BD96FB4-AAFB-4FA4-9AF7-CD973106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8" y="806450"/>
            <a:ext cx="27432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/>
              <a:t>确定项目属性中控制网等级的设置是否正确，是否可以降低限差的要求</a:t>
            </a:r>
            <a:r>
              <a:rPr lang="en-US" altLang="zh-CN" sz="1800" b="0"/>
              <a:t>?</a:t>
            </a:r>
            <a:endParaRPr lang="zh-CN" altLang="en-US" sz="1800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内容占位符 4">
            <a:extLst>
              <a:ext uri="{FF2B5EF4-FFF2-40B4-BE49-F238E27FC236}">
                <a16:creationId xmlns:a16="http://schemas.microsoft.com/office/drawing/2014/main" id="{9E4163F2-D417-41B5-8DEA-3A9A7B23FC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5263" y="1905000"/>
            <a:ext cx="5640387" cy="487363"/>
          </a:xfrm>
        </p:spPr>
      </p:pic>
      <p:cxnSp>
        <p:nvCxnSpPr>
          <p:cNvPr id="43011" name="直接箭头连接符 6">
            <a:extLst>
              <a:ext uri="{FF2B5EF4-FFF2-40B4-BE49-F238E27FC236}">
                <a16:creationId xmlns:a16="http://schemas.microsoft.com/office/drawing/2014/main" id="{BC89B385-D0A9-40B8-887B-A0D90A442AE0}"/>
              </a:ext>
            </a:extLst>
          </p:cNvPr>
          <p:cNvCxnSpPr>
            <a:cxnSpLocks noChangeShapeType="1"/>
            <a:stCxn id="43025" idx="3"/>
            <a:endCxn id="43028" idx="1"/>
          </p:cNvCxnSpPr>
          <p:nvPr/>
        </p:nvCxnSpPr>
        <p:spPr bwMode="auto">
          <a:xfrm flipV="1">
            <a:off x="762000" y="1627188"/>
            <a:ext cx="762000" cy="1222375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2" name="直接箭头连接符 7">
            <a:extLst>
              <a:ext uri="{FF2B5EF4-FFF2-40B4-BE49-F238E27FC236}">
                <a16:creationId xmlns:a16="http://schemas.microsoft.com/office/drawing/2014/main" id="{6F7FE8D4-BFD3-4F90-8DBF-7687A754B7EC}"/>
              </a:ext>
            </a:extLst>
          </p:cNvPr>
          <p:cNvCxnSpPr>
            <a:cxnSpLocks noChangeShapeType="1"/>
            <a:stCxn id="43024" idx="2"/>
            <a:endCxn id="43026" idx="1"/>
          </p:cNvCxnSpPr>
          <p:nvPr/>
        </p:nvCxnSpPr>
        <p:spPr bwMode="auto">
          <a:xfrm flipV="1">
            <a:off x="392113" y="3516313"/>
            <a:ext cx="903287" cy="10795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3013" name="组合 8">
            <a:extLst>
              <a:ext uri="{FF2B5EF4-FFF2-40B4-BE49-F238E27FC236}">
                <a16:creationId xmlns:a16="http://schemas.microsoft.com/office/drawing/2014/main" id="{F476F4E1-B2C6-45ED-B3B6-826443A75281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371600"/>
            <a:ext cx="5654675" cy="511175"/>
            <a:chOff x="1676400" y="1828800"/>
            <a:chExt cx="5654530" cy="510584"/>
          </a:xfrm>
        </p:grpSpPr>
        <p:pic>
          <p:nvPicPr>
            <p:cNvPr id="43028" name="图片 9">
              <a:extLst>
                <a:ext uri="{FF2B5EF4-FFF2-40B4-BE49-F238E27FC236}">
                  <a16:creationId xmlns:a16="http://schemas.microsoft.com/office/drawing/2014/main" id="{3702CF1E-EE83-47FD-8605-E3046D684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828800"/>
              <a:ext cx="5654530" cy="510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9" name="矩形 10">
              <a:extLst>
                <a:ext uri="{FF2B5EF4-FFF2-40B4-BE49-F238E27FC236}">
                  <a16:creationId xmlns:a16="http://schemas.microsoft.com/office/drawing/2014/main" id="{C9637AFB-F701-4F9D-ABE5-21CF2BCEC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1828800"/>
              <a:ext cx="457200" cy="510584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  <p:grpSp>
        <p:nvGrpSpPr>
          <p:cNvPr id="43014" name="组合 11">
            <a:extLst>
              <a:ext uri="{FF2B5EF4-FFF2-40B4-BE49-F238E27FC236}">
                <a16:creationId xmlns:a16="http://schemas.microsoft.com/office/drawing/2014/main" id="{A05AD59D-E0B3-459C-8B0E-578658F45CD5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438400"/>
            <a:ext cx="8977313" cy="2157413"/>
            <a:chOff x="1447800" y="4179475"/>
            <a:chExt cx="8977138" cy="2156647"/>
          </a:xfrm>
        </p:grpSpPr>
        <p:pic>
          <p:nvPicPr>
            <p:cNvPr id="43026" name="图片 12">
              <a:extLst>
                <a:ext uri="{FF2B5EF4-FFF2-40B4-BE49-F238E27FC236}">
                  <a16:creationId xmlns:a16="http://schemas.microsoft.com/office/drawing/2014/main" id="{D969C546-AAF1-4C88-B73C-8A65C098B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4179475"/>
              <a:ext cx="8977138" cy="2156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7" name="矩形 13">
              <a:extLst>
                <a:ext uri="{FF2B5EF4-FFF2-40B4-BE49-F238E27FC236}">
                  <a16:creationId xmlns:a16="http://schemas.microsoft.com/office/drawing/2014/main" id="{C0846966-31EF-4F47-B06F-DFE86E157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461" y="4179475"/>
              <a:ext cx="457200" cy="215664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  <p:grpSp>
        <p:nvGrpSpPr>
          <p:cNvPr id="43015" name="组合 19">
            <a:extLst>
              <a:ext uri="{FF2B5EF4-FFF2-40B4-BE49-F238E27FC236}">
                <a16:creationId xmlns:a16="http://schemas.microsoft.com/office/drawing/2014/main" id="{34599C28-1E6D-4F27-809A-A318361F1E33}"/>
              </a:ext>
            </a:extLst>
          </p:cNvPr>
          <p:cNvGrpSpPr>
            <a:grpSpLocks/>
          </p:cNvGrpSpPr>
          <p:nvPr/>
        </p:nvGrpSpPr>
        <p:grpSpPr bwMode="auto">
          <a:xfrm>
            <a:off x="0" y="-103188"/>
            <a:ext cx="784225" cy="3727451"/>
            <a:chOff x="0" y="-102716"/>
            <a:chExt cx="784928" cy="3726503"/>
          </a:xfrm>
        </p:grpSpPr>
        <p:pic>
          <p:nvPicPr>
            <p:cNvPr id="43024" name="内容占位符 6">
              <a:extLst>
                <a:ext uri="{FF2B5EF4-FFF2-40B4-BE49-F238E27FC236}">
                  <a16:creationId xmlns:a16="http://schemas.microsoft.com/office/drawing/2014/main" id="{407BDF68-5C95-4BCF-9251-0D7E7D658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02716"/>
              <a:ext cx="784928" cy="3726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025" name="矩形 14">
              <a:extLst>
                <a:ext uri="{FF2B5EF4-FFF2-40B4-BE49-F238E27FC236}">
                  <a16:creationId xmlns:a16="http://schemas.microsoft.com/office/drawing/2014/main" id="{5FFB75C0-BC76-4BD0-A73F-F0142A7B4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98736"/>
              <a:ext cx="762000" cy="50292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  <p:grpSp>
        <p:nvGrpSpPr>
          <p:cNvPr id="43016" name="组合 20">
            <a:extLst>
              <a:ext uri="{FF2B5EF4-FFF2-40B4-BE49-F238E27FC236}">
                <a16:creationId xmlns:a16="http://schemas.microsoft.com/office/drawing/2014/main" id="{5ED2F487-5D21-4966-9103-EDC6C9AFD9BD}"/>
              </a:ext>
            </a:extLst>
          </p:cNvPr>
          <p:cNvGrpSpPr>
            <a:grpSpLocks/>
          </p:cNvGrpSpPr>
          <p:nvPr/>
        </p:nvGrpSpPr>
        <p:grpSpPr bwMode="auto">
          <a:xfrm>
            <a:off x="11401425" y="2454275"/>
            <a:ext cx="784225" cy="3725863"/>
            <a:chOff x="0" y="-102716"/>
            <a:chExt cx="784928" cy="3726503"/>
          </a:xfrm>
        </p:grpSpPr>
        <p:pic>
          <p:nvPicPr>
            <p:cNvPr id="43022" name="内容占位符 6">
              <a:extLst>
                <a:ext uri="{FF2B5EF4-FFF2-40B4-BE49-F238E27FC236}">
                  <a16:creationId xmlns:a16="http://schemas.microsoft.com/office/drawing/2014/main" id="{AF75E8C4-993E-4F69-9818-7C6F45468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02716"/>
              <a:ext cx="784928" cy="3726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023" name="矩形 22">
              <a:extLst>
                <a:ext uri="{FF2B5EF4-FFF2-40B4-BE49-F238E27FC236}">
                  <a16:creationId xmlns:a16="http://schemas.microsoft.com/office/drawing/2014/main" id="{13FAEB00-6AA3-42EE-AAC0-019A96CDA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98736"/>
              <a:ext cx="762000" cy="50292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  <p:sp>
        <p:nvSpPr>
          <p:cNvPr id="43017" name="矩形 25">
            <a:extLst>
              <a:ext uri="{FF2B5EF4-FFF2-40B4-BE49-F238E27FC236}">
                <a16:creationId xmlns:a16="http://schemas.microsoft.com/office/drawing/2014/main" id="{BFCBBD99-A592-4EA8-A71C-45B6ABC97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3" y="1882775"/>
            <a:ext cx="503237" cy="50958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pic>
        <p:nvPicPr>
          <p:cNvPr id="43018" name="图片 24">
            <a:extLst>
              <a:ext uri="{FF2B5EF4-FFF2-40B4-BE49-F238E27FC236}">
                <a16:creationId xmlns:a16="http://schemas.microsoft.com/office/drawing/2014/main" id="{B398B50C-79AD-42C3-9A1A-6D6E1B08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4667250"/>
            <a:ext cx="8931275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9" name="矩形 26">
            <a:extLst>
              <a:ext uri="{FF2B5EF4-FFF2-40B4-BE49-F238E27FC236}">
                <a16:creationId xmlns:a16="http://schemas.microsoft.com/office/drawing/2014/main" id="{434821D9-5DD5-4760-B09C-276ED245E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913" y="4676775"/>
            <a:ext cx="415925" cy="214153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cxnSp>
        <p:nvCxnSpPr>
          <p:cNvPr id="43020" name="直接箭头连接符 29">
            <a:extLst>
              <a:ext uri="{FF2B5EF4-FFF2-40B4-BE49-F238E27FC236}">
                <a16:creationId xmlns:a16="http://schemas.microsoft.com/office/drawing/2014/main" id="{BD478A82-6D4F-4C71-95CB-977585FB0E0D}"/>
              </a:ext>
            </a:extLst>
          </p:cNvPr>
          <p:cNvCxnSpPr>
            <a:cxnSpLocks noChangeShapeType="1"/>
            <a:stCxn id="43023" idx="1"/>
          </p:cNvCxnSpPr>
          <p:nvPr/>
        </p:nvCxnSpPr>
        <p:spPr bwMode="auto">
          <a:xfrm flipH="1" flipV="1">
            <a:off x="10896600" y="2392363"/>
            <a:ext cx="504825" cy="3014662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21" name="直接箭头连接符 31">
            <a:extLst>
              <a:ext uri="{FF2B5EF4-FFF2-40B4-BE49-F238E27FC236}">
                <a16:creationId xmlns:a16="http://schemas.microsoft.com/office/drawing/2014/main" id="{AA64EE92-344D-4CC6-91C3-3E56FF8A1688}"/>
              </a:ext>
            </a:extLst>
          </p:cNvPr>
          <p:cNvCxnSpPr>
            <a:cxnSpLocks noChangeShapeType="1"/>
            <a:endCxn id="43018" idx="3"/>
          </p:cNvCxnSpPr>
          <p:nvPr/>
        </p:nvCxnSpPr>
        <p:spPr bwMode="auto">
          <a:xfrm flipH="1" flipV="1">
            <a:off x="10896600" y="5737225"/>
            <a:ext cx="504825" cy="282575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8FA5F-D884-420C-8CDF-E7F1A2A6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基线的精化处理</a:t>
            </a:r>
          </a:p>
        </p:txBody>
      </p:sp>
      <p:sp>
        <p:nvSpPr>
          <p:cNvPr id="44035" name="内容占位符 2">
            <a:extLst>
              <a:ext uri="{FF2B5EF4-FFF2-40B4-BE49-F238E27FC236}">
                <a16:creationId xmlns:a16="http://schemas.microsoft.com/office/drawing/2014/main" id="{A52F9832-47B0-4FA8-B30A-1323585DB9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影响基线结果的因素</a:t>
            </a:r>
          </a:p>
        </p:txBody>
      </p:sp>
      <p:pic>
        <p:nvPicPr>
          <p:cNvPr id="44036" name="图片 5">
            <a:extLst>
              <a:ext uri="{FF2B5EF4-FFF2-40B4-BE49-F238E27FC236}">
                <a16:creationId xmlns:a16="http://schemas.microsoft.com/office/drawing/2014/main" id="{37295B5C-20D4-404D-B810-1D72CB23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2308225"/>
            <a:ext cx="870585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EA115-A170-4618-94DF-A5A4D65A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6858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选择观测数据、重新处理基线</a:t>
            </a:r>
          </a:p>
        </p:txBody>
      </p:sp>
      <p:pic>
        <p:nvPicPr>
          <p:cNvPr id="45059" name="内容占位符 4">
            <a:extLst>
              <a:ext uri="{FF2B5EF4-FFF2-40B4-BE49-F238E27FC236}">
                <a16:creationId xmlns:a16="http://schemas.microsoft.com/office/drawing/2014/main" id="{7DF15AD2-7A65-4C5F-8C1D-BDF5381CC2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88" y="685800"/>
            <a:ext cx="9129712" cy="4525963"/>
          </a:xfrm>
        </p:spPr>
      </p:pic>
      <p:sp>
        <p:nvSpPr>
          <p:cNvPr id="45060" name="矩形 2">
            <a:extLst>
              <a:ext uri="{FF2B5EF4-FFF2-40B4-BE49-F238E27FC236}">
                <a16:creationId xmlns:a16="http://schemas.microsoft.com/office/drawing/2014/main" id="{05A1535E-9C3E-4AC3-A69C-CC4E1BE26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0050" y="809625"/>
            <a:ext cx="28051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/>
              <a:t>根据</a:t>
            </a:r>
            <a:r>
              <a:rPr lang="zh-CN" altLang="en-US" sz="2000" b="0">
                <a:solidFill>
                  <a:srgbClr val="FFFF00"/>
                </a:solidFill>
              </a:rPr>
              <a:t>基线残差图</a:t>
            </a:r>
            <a:r>
              <a:rPr lang="zh-CN" altLang="en-US" sz="2000" b="0"/>
              <a:t>删除、禁用部分基线观测数据、提高高度截止角、调整采样间隔。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775CB22-20CA-4E07-9287-BF0DF6DC5706}"/>
              </a:ext>
            </a:extLst>
          </p:cNvPr>
          <p:cNvGrpSpPr>
            <a:grpSpLocks/>
          </p:cNvGrpSpPr>
          <p:nvPr/>
        </p:nvGrpSpPr>
        <p:grpSpPr bwMode="auto">
          <a:xfrm>
            <a:off x="2489200" y="2049463"/>
            <a:ext cx="9739313" cy="4808537"/>
            <a:chOff x="2489200" y="2049463"/>
            <a:chExt cx="9739313" cy="4808537"/>
          </a:xfrm>
        </p:grpSpPr>
        <p:pic>
          <p:nvPicPr>
            <p:cNvPr id="45063" name="图片 8">
              <a:extLst>
                <a:ext uri="{FF2B5EF4-FFF2-40B4-BE49-F238E27FC236}">
                  <a16:creationId xmlns:a16="http://schemas.microsoft.com/office/drawing/2014/main" id="{9D1ED8BF-5B24-4484-A8EE-0B13FAFA0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9200" y="2049463"/>
              <a:ext cx="9739313" cy="4808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5064" name="直接箭头连接符 4">
              <a:extLst>
                <a:ext uri="{FF2B5EF4-FFF2-40B4-BE49-F238E27FC236}">
                  <a16:creationId xmlns:a16="http://schemas.microsoft.com/office/drawing/2014/main" id="{644FDE1E-8F2C-4775-A307-693DE684D4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276600" y="6477000"/>
              <a:ext cx="3810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065" name="直接箭头连接符 6">
              <a:extLst>
                <a:ext uri="{FF2B5EF4-FFF2-40B4-BE49-F238E27FC236}">
                  <a16:creationId xmlns:a16="http://schemas.microsoft.com/office/drawing/2014/main" id="{4E04B596-9D76-4D89-8F62-C2D7223213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1658600" y="5867400"/>
              <a:ext cx="3048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6A4001BA-0B39-42D1-A03C-55FD33094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990600"/>
            <a:ext cx="9161462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3AC03-86F3-4EB8-8CBC-A94E2AC7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8" y="0"/>
            <a:ext cx="10972800" cy="6858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不同采样间隔处理结果差异</a:t>
            </a:r>
          </a:p>
        </p:txBody>
      </p:sp>
      <p:pic>
        <p:nvPicPr>
          <p:cNvPr id="46083" name="内容占位符 4">
            <a:extLst>
              <a:ext uri="{FF2B5EF4-FFF2-40B4-BE49-F238E27FC236}">
                <a16:creationId xmlns:a16="http://schemas.microsoft.com/office/drawing/2014/main" id="{4856ED32-57C1-40A7-AD54-50EF3C86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0555288" cy="23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内容占位符 8">
            <a:extLst>
              <a:ext uri="{FF2B5EF4-FFF2-40B4-BE49-F238E27FC236}">
                <a16:creationId xmlns:a16="http://schemas.microsoft.com/office/drawing/2014/main" id="{1BDA36A6-12EE-4DF1-BC8A-396C6D603F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8" y="3657600"/>
            <a:ext cx="10569575" cy="2408238"/>
          </a:xfrm>
        </p:spPr>
      </p:pic>
      <p:sp>
        <p:nvSpPr>
          <p:cNvPr id="46085" name="矩形 9">
            <a:extLst>
              <a:ext uri="{FF2B5EF4-FFF2-40B4-BE49-F238E27FC236}">
                <a16:creationId xmlns:a16="http://schemas.microsoft.com/office/drawing/2014/main" id="{CA257EA3-D7FB-49F8-8DDC-F6B97700E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685800"/>
            <a:ext cx="1066800" cy="538003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sp>
        <p:nvSpPr>
          <p:cNvPr id="46086" name="矩形 10">
            <a:extLst>
              <a:ext uri="{FF2B5EF4-FFF2-40B4-BE49-F238E27FC236}">
                <a16:creationId xmlns:a16="http://schemas.microsoft.com/office/drawing/2014/main" id="{FA4E4E7F-60B9-43E0-816A-3C97EE8FA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685800"/>
            <a:ext cx="4267200" cy="5380038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20804-9622-4551-AD1F-174DDB45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30000" cy="6858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最终基线解算结果</a:t>
            </a:r>
          </a:p>
        </p:txBody>
      </p:sp>
      <p:pic>
        <p:nvPicPr>
          <p:cNvPr id="47107" name="内容占位符 4">
            <a:extLst>
              <a:ext uri="{FF2B5EF4-FFF2-40B4-BE49-F238E27FC236}">
                <a16:creationId xmlns:a16="http://schemas.microsoft.com/office/drawing/2014/main" id="{8EC17DA8-279E-4844-99BE-7A9601F97F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85800"/>
            <a:ext cx="10555288" cy="2392363"/>
          </a:xfrm>
        </p:spPr>
      </p:pic>
      <p:pic>
        <p:nvPicPr>
          <p:cNvPr id="47108" name="图片 8">
            <a:extLst>
              <a:ext uri="{FF2B5EF4-FFF2-40B4-BE49-F238E27FC236}">
                <a16:creationId xmlns:a16="http://schemas.microsoft.com/office/drawing/2014/main" id="{28254734-4132-4A4F-8B67-4140B35CB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0" y="3505200"/>
            <a:ext cx="9023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矩形 9">
            <a:extLst>
              <a:ext uri="{FF2B5EF4-FFF2-40B4-BE49-F238E27FC236}">
                <a16:creationId xmlns:a16="http://schemas.microsoft.com/office/drawing/2014/main" id="{BE00D5B3-DCCF-4C91-BE20-3464C15CD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800" y="831850"/>
            <a:ext cx="15240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/>
              <a:t>对于个别解算质量过差的基线，可以采取</a:t>
            </a:r>
            <a:r>
              <a:rPr lang="zh-CN" altLang="en-US" sz="2000"/>
              <a:t>禁用</a:t>
            </a:r>
            <a:r>
              <a:rPr lang="zh-CN" altLang="en-US" sz="2000" b="0"/>
              <a:t>或者</a:t>
            </a:r>
            <a:r>
              <a:rPr lang="zh-CN" altLang="en-US" sz="2000"/>
              <a:t>删除</a:t>
            </a:r>
            <a:r>
              <a:rPr lang="zh-CN" altLang="en-US" sz="2000" b="0"/>
              <a:t>。</a:t>
            </a:r>
          </a:p>
        </p:txBody>
      </p:sp>
      <p:pic>
        <p:nvPicPr>
          <p:cNvPr id="47110" name="图片 11">
            <a:extLst>
              <a:ext uri="{FF2B5EF4-FFF2-40B4-BE49-F238E27FC236}">
                <a16:creationId xmlns:a16="http://schemas.microsoft.com/office/drawing/2014/main" id="{00211A87-B533-458F-8C5F-FCE23D55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025"/>
            <a:ext cx="9053513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11" name="组合 15">
            <a:extLst>
              <a:ext uri="{FF2B5EF4-FFF2-40B4-BE49-F238E27FC236}">
                <a16:creationId xmlns:a16="http://schemas.microsoft.com/office/drawing/2014/main" id="{816FB660-F0E0-4E65-A175-9745B2DB3E42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3048000"/>
            <a:ext cx="7354888" cy="479425"/>
            <a:chOff x="3200400" y="3048000"/>
            <a:chExt cx="7354215" cy="480102"/>
          </a:xfrm>
        </p:grpSpPr>
        <p:pic>
          <p:nvPicPr>
            <p:cNvPr id="47120" name="图片 6">
              <a:extLst>
                <a:ext uri="{FF2B5EF4-FFF2-40B4-BE49-F238E27FC236}">
                  <a16:creationId xmlns:a16="http://schemas.microsoft.com/office/drawing/2014/main" id="{18989C05-E106-454E-8D18-6ABD401DD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3048000"/>
              <a:ext cx="5608806" cy="480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21" name="文本框 12">
              <a:extLst>
                <a:ext uri="{FF2B5EF4-FFF2-40B4-BE49-F238E27FC236}">
                  <a16:creationId xmlns:a16="http://schemas.microsoft.com/office/drawing/2014/main" id="{20A07007-5E80-4D75-9928-70BDCF70C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6619" y="3096361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/>
                <a:t>重复基线</a:t>
              </a:r>
            </a:p>
          </p:txBody>
        </p:sp>
        <p:cxnSp>
          <p:nvCxnSpPr>
            <p:cNvPr id="47122" name="直接箭头连接符 14">
              <a:extLst>
                <a:ext uri="{FF2B5EF4-FFF2-40B4-BE49-F238E27FC236}">
                  <a16:creationId xmlns:a16="http://schemas.microsoft.com/office/drawing/2014/main" id="{49C42DE4-4392-481F-BAC6-3F4BB4F0CB44}"/>
                </a:ext>
              </a:extLst>
            </p:cNvPr>
            <p:cNvCxnSpPr>
              <a:cxnSpLocks noChangeShapeType="1"/>
              <a:stCxn id="47121" idx="1"/>
              <a:endCxn id="47120" idx="3"/>
            </p:cNvCxnSpPr>
            <p:nvPr/>
          </p:nvCxnSpPr>
          <p:spPr bwMode="auto">
            <a:xfrm flipH="1">
              <a:off x="8809206" y="3281027"/>
              <a:ext cx="637413" cy="7024"/>
            </a:xfrm>
            <a:prstGeom prst="straightConnector1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112" name="组合 19">
            <a:extLst>
              <a:ext uri="{FF2B5EF4-FFF2-40B4-BE49-F238E27FC236}">
                <a16:creationId xmlns:a16="http://schemas.microsoft.com/office/drawing/2014/main" id="{24594AD8-BA7A-4206-B40C-B5CEB2EEEEDD}"/>
              </a:ext>
            </a:extLst>
          </p:cNvPr>
          <p:cNvGrpSpPr>
            <a:grpSpLocks/>
          </p:cNvGrpSpPr>
          <p:nvPr/>
        </p:nvGrpSpPr>
        <p:grpSpPr bwMode="auto">
          <a:xfrm>
            <a:off x="195263" y="3427413"/>
            <a:ext cx="1790700" cy="892175"/>
            <a:chOff x="195411" y="3427356"/>
            <a:chExt cx="1790855" cy="891617"/>
          </a:xfrm>
        </p:grpSpPr>
        <p:pic>
          <p:nvPicPr>
            <p:cNvPr id="47118" name="图片 17">
              <a:extLst>
                <a:ext uri="{FF2B5EF4-FFF2-40B4-BE49-F238E27FC236}">
                  <a16:creationId xmlns:a16="http://schemas.microsoft.com/office/drawing/2014/main" id="{D8F4EEF1-B418-442E-A32D-94C45DECE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11" y="3427356"/>
              <a:ext cx="1790855" cy="891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9" name="矩形 18">
              <a:extLst>
                <a:ext uri="{FF2B5EF4-FFF2-40B4-BE49-F238E27FC236}">
                  <a16:creationId xmlns:a16="http://schemas.microsoft.com/office/drawing/2014/main" id="{CC2369B2-4ADD-44EF-891A-D03B4FF1C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3924313"/>
              <a:ext cx="838200" cy="19048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  <p:cxnSp>
        <p:nvCxnSpPr>
          <p:cNvPr id="47113" name="直接箭头连接符 21">
            <a:extLst>
              <a:ext uri="{FF2B5EF4-FFF2-40B4-BE49-F238E27FC236}">
                <a16:creationId xmlns:a16="http://schemas.microsoft.com/office/drawing/2014/main" id="{B398E76C-D4C0-4E79-B6F5-803A26FE30DB}"/>
              </a:ext>
            </a:extLst>
          </p:cNvPr>
          <p:cNvCxnSpPr>
            <a:cxnSpLocks noChangeShapeType="1"/>
            <a:stCxn id="47118" idx="3"/>
            <a:endCxn id="47108" idx="1"/>
          </p:cNvCxnSpPr>
          <p:nvPr/>
        </p:nvCxnSpPr>
        <p:spPr bwMode="auto">
          <a:xfrm>
            <a:off x="1985963" y="3873500"/>
            <a:ext cx="1182687" cy="6985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14" name="文本框 24">
            <a:extLst>
              <a:ext uri="{FF2B5EF4-FFF2-40B4-BE49-F238E27FC236}">
                <a16:creationId xmlns:a16="http://schemas.microsoft.com/office/drawing/2014/main" id="{1C848847-DC72-4A32-B107-FD33DA987359}"/>
              </a:ext>
            </a:extLst>
          </p:cNvPr>
          <p:cNvSpPr txBox="1">
            <a:spLocks noChangeArrowheads="1"/>
          </p:cNvSpPr>
          <p:nvPr/>
        </p:nvSpPr>
        <p:spPr bwMode="auto">
          <a:xfrm rot="1992312">
            <a:off x="2236788" y="3829050"/>
            <a:ext cx="681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FFFF00"/>
                </a:solidFill>
              </a:rPr>
              <a:t>3</a:t>
            </a:r>
            <a:r>
              <a:rPr lang="zh-CN" altLang="en-US" sz="2000" b="0">
                <a:solidFill>
                  <a:srgbClr val="FFFF00"/>
                </a:solidFill>
              </a:rPr>
              <a:t>边</a:t>
            </a:r>
          </a:p>
        </p:txBody>
      </p:sp>
      <p:grpSp>
        <p:nvGrpSpPr>
          <p:cNvPr id="47115" name="组合 25">
            <a:extLst>
              <a:ext uri="{FF2B5EF4-FFF2-40B4-BE49-F238E27FC236}">
                <a16:creationId xmlns:a16="http://schemas.microsoft.com/office/drawing/2014/main" id="{559421FB-5494-4477-BC2A-70A1CA234BA3}"/>
              </a:ext>
            </a:extLst>
          </p:cNvPr>
          <p:cNvGrpSpPr>
            <a:grpSpLocks/>
          </p:cNvGrpSpPr>
          <p:nvPr/>
        </p:nvGrpSpPr>
        <p:grpSpPr bwMode="auto">
          <a:xfrm>
            <a:off x="1090613" y="4319588"/>
            <a:ext cx="814387" cy="1358900"/>
            <a:chOff x="1090839" y="4318973"/>
            <a:chExt cx="814560" cy="1359519"/>
          </a:xfrm>
        </p:grpSpPr>
        <p:cxnSp>
          <p:nvCxnSpPr>
            <p:cNvPr id="47116" name="直接箭头连接符 23">
              <a:extLst>
                <a:ext uri="{FF2B5EF4-FFF2-40B4-BE49-F238E27FC236}">
                  <a16:creationId xmlns:a16="http://schemas.microsoft.com/office/drawing/2014/main" id="{52ED85CB-E771-487A-B371-2E8B77418C27}"/>
                </a:ext>
              </a:extLst>
            </p:cNvPr>
            <p:cNvCxnSpPr>
              <a:cxnSpLocks noChangeShapeType="1"/>
              <a:stCxn id="47118" idx="2"/>
            </p:cNvCxnSpPr>
            <p:nvPr/>
          </p:nvCxnSpPr>
          <p:spPr bwMode="auto">
            <a:xfrm>
              <a:off x="1090839" y="4318973"/>
              <a:ext cx="52161" cy="1359519"/>
            </a:xfrm>
            <a:prstGeom prst="straightConnector1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17" name="文本框 28">
              <a:extLst>
                <a:ext uri="{FF2B5EF4-FFF2-40B4-BE49-F238E27FC236}">
                  <a16:creationId xmlns:a16="http://schemas.microsoft.com/office/drawing/2014/main" id="{C10C8085-BFC0-4EE2-B5DD-E87569A91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61917">
              <a:off x="1152000" y="4766761"/>
              <a:ext cx="7533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FF00"/>
                  </a:solidFill>
                </a:rPr>
                <a:t>4</a:t>
              </a:r>
              <a:r>
                <a:rPr lang="zh-CN" altLang="en-US" sz="2000" b="0">
                  <a:solidFill>
                    <a:srgbClr val="FFFF00"/>
                  </a:solidFill>
                </a:rPr>
                <a:t>边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177A5-A3E1-49B6-9EE2-F90E6EFD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基线处理报告</a:t>
            </a:r>
          </a:p>
        </p:txBody>
      </p:sp>
      <p:sp>
        <p:nvSpPr>
          <p:cNvPr id="48131" name="内容占位符 2">
            <a:extLst>
              <a:ext uri="{FF2B5EF4-FFF2-40B4-BE49-F238E27FC236}">
                <a16:creationId xmlns:a16="http://schemas.microsoft.com/office/drawing/2014/main" id="{73652255-929A-47B0-A731-37D1A69DF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0" y="1265238"/>
            <a:ext cx="9334500" cy="4525962"/>
          </a:xfrm>
        </p:spPr>
        <p:txBody>
          <a:bodyPr/>
          <a:lstStyle/>
          <a:p>
            <a:r>
              <a:rPr lang="zh-CN" altLang="en-US"/>
              <a:t>基线报告</a:t>
            </a:r>
            <a:endParaRPr lang="en-US" altLang="zh-CN"/>
          </a:p>
          <a:p>
            <a:r>
              <a:rPr lang="zh-CN" altLang="en-US"/>
              <a:t>重复基线报告</a:t>
            </a:r>
            <a:endParaRPr lang="en-US" altLang="zh-CN"/>
          </a:p>
          <a:p>
            <a:r>
              <a:rPr lang="zh-CN" altLang="en-US"/>
              <a:t>闭合环报告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8132" name="图片 3">
            <a:extLst>
              <a:ext uri="{FF2B5EF4-FFF2-40B4-BE49-F238E27FC236}">
                <a16:creationId xmlns:a16="http://schemas.microsoft.com/office/drawing/2014/main" id="{C02382CA-571C-4DB9-A9B0-3E1A0F755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8425"/>
            <a:ext cx="1943100" cy="675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矩形 4">
            <a:extLst>
              <a:ext uri="{FF2B5EF4-FFF2-40B4-BE49-F238E27FC236}">
                <a16:creationId xmlns:a16="http://schemas.microsoft.com/office/drawing/2014/main" id="{4653AE5E-0AF3-45DC-BF2A-56D042684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133600"/>
            <a:ext cx="1714500" cy="129540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pic>
        <p:nvPicPr>
          <p:cNvPr id="48134" name="图片 8">
            <a:extLst>
              <a:ext uri="{FF2B5EF4-FFF2-40B4-BE49-F238E27FC236}">
                <a16:creationId xmlns:a16="http://schemas.microsoft.com/office/drawing/2014/main" id="{998FC651-4621-43E2-AC92-E1FC93B4A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3" y="1787525"/>
            <a:ext cx="59515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图片 10">
            <a:extLst>
              <a:ext uri="{FF2B5EF4-FFF2-40B4-BE49-F238E27FC236}">
                <a16:creationId xmlns:a16="http://schemas.microsoft.com/office/drawing/2014/main" id="{6B392096-14BE-4144-9C24-57EC2861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82938"/>
            <a:ext cx="100584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4A3BB-7E61-47D8-A59C-F5F01F75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基线报告</a:t>
            </a:r>
          </a:p>
        </p:txBody>
      </p:sp>
      <p:pic>
        <p:nvPicPr>
          <p:cNvPr id="49155" name="内容占位符 4">
            <a:extLst>
              <a:ext uri="{FF2B5EF4-FFF2-40B4-BE49-F238E27FC236}">
                <a16:creationId xmlns:a16="http://schemas.microsoft.com/office/drawing/2014/main" id="{286E1936-6739-4FDC-8054-F63654A61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165225"/>
            <a:ext cx="11239500" cy="569277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5CA8112-56AB-4800-BA89-BFA923C1E00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GNSS</a:t>
            </a:r>
            <a:r>
              <a:rPr lang="zh-CN" altLang="en-US" dirty="0"/>
              <a:t>静态测量数据处理流程</a:t>
            </a:r>
          </a:p>
        </p:txBody>
      </p:sp>
      <p:sp>
        <p:nvSpPr>
          <p:cNvPr id="8196" name="AutoShape 4">
            <a:extLst>
              <a:ext uri="{FF2B5EF4-FFF2-40B4-BE49-F238E27FC236}">
                <a16:creationId xmlns:a16="http://schemas.microsoft.com/office/drawing/2014/main" id="{9D57BA7A-ACF9-4042-9B08-67FFB4E6E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420938"/>
            <a:ext cx="1944688" cy="792162"/>
          </a:xfrm>
          <a:prstGeom prst="homePlate">
            <a:avLst>
              <a:gd name="adj" fmla="val 61373"/>
            </a:avLst>
          </a:prstGeom>
          <a:solidFill>
            <a:srgbClr val="0000FF"/>
          </a:solidFill>
          <a:ln w="349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ea typeface="华文细黑" panose="02010600040101010101" pitchFamily="2" charset="-122"/>
              </a:rPr>
              <a:t>数据采集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066312F3-3609-4F62-BE71-B5172C125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2420938"/>
            <a:ext cx="1944688" cy="792162"/>
          </a:xfrm>
          <a:prstGeom prst="homePlate">
            <a:avLst>
              <a:gd name="adj" fmla="val 61373"/>
            </a:avLst>
          </a:prstGeom>
          <a:solidFill>
            <a:srgbClr val="0000FF"/>
          </a:solidFill>
          <a:ln w="349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ea typeface="华文细黑" panose="02010600040101010101" pitchFamily="2" charset="-122"/>
              </a:rPr>
              <a:t>数据传输</a:t>
            </a:r>
          </a:p>
        </p:txBody>
      </p:sp>
      <p:sp>
        <p:nvSpPr>
          <p:cNvPr id="8198" name="AutoShape 6">
            <a:extLst>
              <a:ext uri="{FF2B5EF4-FFF2-40B4-BE49-F238E27FC236}">
                <a16:creationId xmlns:a16="http://schemas.microsoft.com/office/drawing/2014/main" id="{CA69818D-A474-458D-9889-1D91ECEE7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0" y="2420938"/>
            <a:ext cx="1944688" cy="792162"/>
          </a:xfrm>
          <a:prstGeom prst="homePlate">
            <a:avLst>
              <a:gd name="adj" fmla="val 61373"/>
            </a:avLst>
          </a:prstGeom>
          <a:solidFill>
            <a:srgbClr val="0000FF"/>
          </a:solidFill>
          <a:ln w="349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ea typeface="华文细黑" panose="02010600040101010101" pitchFamily="2" charset="-122"/>
              </a:rPr>
              <a:t>预处理</a:t>
            </a:r>
          </a:p>
        </p:txBody>
      </p:sp>
      <p:sp>
        <p:nvSpPr>
          <p:cNvPr id="8199" name="AutoShape 7">
            <a:extLst>
              <a:ext uri="{FF2B5EF4-FFF2-40B4-BE49-F238E27FC236}">
                <a16:creationId xmlns:a16="http://schemas.microsoft.com/office/drawing/2014/main" id="{0D978B19-7D41-4269-B17E-9AC6122BA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2636838"/>
            <a:ext cx="792163" cy="1943100"/>
          </a:xfrm>
          <a:prstGeom prst="curvedLeftArrow">
            <a:avLst>
              <a:gd name="adj1" fmla="val 49058"/>
              <a:gd name="adj2" fmla="val 98116"/>
              <a:gd name="adj3" fmla="val 33333"/>
            </a:avLst>
          </a:prstGeom>
          <a:noFill/>
          <a:ln w="349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sp>
        <p:nvSpPr>
          <p:cNvPr id="8200" name="AutoShape 8">
            <a:extLst>
              <a:ext uri="{FF2B5EF4-FFF2-40B4-BE49-F238E27FC236}">
                <a16:creationId xmlns:a16="http://schemas.microsoft.com/office/drawing/2014/main" id="{EBEA5613-A7B2-4BCF-AC71-43E0F7E39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3716338"/>
            <a:ext cx="2232025" cy="1225550"/>
          </a:xfrm>
          <a:prstGeom prst="leftArrow">
            <a:avLst>
              <a:gd name="adj1" fmla="val 50000"/>
              <a:gd name="adj2" fmla="val 45531"/>
            </a:avLst>
          </a:prstGeom>
          <a:noFill/>
          <a:ln w="349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ea typeface="华文细黑" panose="02010600040101010101" pitchFamily="2" charset="-122"/>
              </a:rPr>
              <a:t>基线解算</a:t>
            </a:r>
          </a:p>
        </p:txBody>
      </p:sp>
      <p:sp>
        <p:nvSpPr>
          <p:cNvPr id="8201" name="AutoShape 9">
            <a:extLst>
              <a:ext uri="{FF2B5EF4-FFF2-40B4-BE49-F238E27FC236}">
                <a16:creationId xmlns:a16="http://schemas.microsoft.com/office/drawing/2014/main" id="{57561DB1-BC87-4F80-86ED-BFCC838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3716338"/>
            <a:ext cx="2232025" cy="1225550"/>
          </a:xfrm>
          <a:prstGeom prst="leftArrow">
            <a:avLst>
              <a:gd name="adj1" fmla="val 50000"/>
              <a:gd name="adj2" fmla="val 45531"/>
            </a:avLst>
          </a:prstGeom>
          <a:noFill/>
          <a:ln w="349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ea typeface="华文细黑" panose="02010600040101010101" pitchFamily="2" charset="-122"/>
              </a:rPr>
              <a:t>网平差</a:t>
            </a:r>
          </a:p>
        </p:txBody>
      </p:sp>
      <p:sp>
        <p:nvSpPr>
          <p:cNvPr id="8202" name="Rectangle 10">
            <a:extLst>
              <a:ext uri="{FF2B5EF4-FFF2-40B4-BE49-F238E27FC236}">
                <a16:creationId xmlns:a16="http://schemas.microsoft.com/office/drawing/2014/main" id="{0F118B98-0A3F-47DF-9A49-D25795735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2133600"/>
            <a:ext cx="4105275" cy="1366838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sp>
        <p:nvSpPr>
          <p:cNvPr id="2" name="AutoShape 11">
            <a:extLst>
              <a:ext uri="{FF2B5EF4-FFF2-40B4-BE49-F238E27FC236}">
                <a16:creationId xmlns:a16="http://schemas.microsoft.com/office/drawing/2014/main" id="{DD97DCB5-067A-4D98-9EB8-030545FF3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0"/>
            <a:ext cx="1066800" cy="6858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/>
              <a:t>回顾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197" grpId="0" animBg="1"/>
      <p:bldP spid="8198" grpId="0" animBg="1"/>
      <p:bldP spid="8199" grpId="0" animBg="1"/>
      <p:bldP spid="8200" grpId="0" animBg="1"/>
      <p:bldP spid="8201" grpId="0" animBg="1"/>
      <p:bldP spid="8202" grpId="0" animBg="1"/>
      <p:bldP spid="8202" grpId="1" animBg="1"/>
      <p:bldP spid="8202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7E21681-8166-4A25-B128-31F70F5B665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GNSS</a:t>
            </a:r>
            <a:r>
              <a:rPr lang="zh-CN" altLang="en-US" dirty="0"/>
              <a:t>基线网的平差 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80AD32F2-CF4D-4B80-8E84-D2EB34AFF8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3713" y="1189038"/>
            <a:ext cx="7772400" cy="45259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u="sng"/>
              <a:t>确定已知点</a:t>
            </a:r>
            <a:endParaRPr lang="en-US" altLang="zh-CN" u="sng"/>
          </a:p>
          <a:p>
            <a:pPr eaLnBrk="1" hangingPunct="1">
              <a:lnSpc>
                <a:spcPct val="150000"/>
              </a:lnSpc>
            </a:pPr>
            <a:r>
              <a:rPr lang="zh-CN" altLang="en-US" u="sng"/>
              <a:t>平差设置</a:t>
            </a:r>
            <a:endParaRPr lang="en-US" altLang="zh-CN" u="sng"/>
          </a:p>
          <a:p>
            <a:pPr eaLnBrk="1" hangingPunct="1">
              <a:lnSpc>
                <a:spcPct val="150000"/>
              </a:lnSpc>
            </a:pPr>
            <a:r>
              <a:rPr lang="zh-CN" altLang="zh-CN"/>
              <a:t>网平差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zh-CN" altLang="en-US"/>
              <a:t>查看平差后的点坐标与平差报告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4BC45-BD0D-4AE1-8721-6A7FAB00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输入已知控制点坐标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659B81-F71B-4303-888C-864ABE7CAE77}"/>
              </a:ext>
            </a:extLst>
          </p:cNvPr>
          <p:cNvSpPr/>
          <p:nvPr/>
        </p:nvSpPr>
        <p:spPr>
          <a:xfrm>
            <a:off x="1828800" y="985838"/>
            <a:ext cx="30575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观测点转为</a:t>
            </a:r>
            <a:r>
              <a:rPr lang="zh-CN" altLang="zh-CN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已知点</a:t>
            </a:r>
            <a:endParaRPr lang="zh-CN" altLang="en-US" sz="2800" dirty="0"/>
          </a:p>
        </p:txBody>
      </p:sp>
      <p:pic>
        <p:nvPicPr>
          <p:cNvPr id="52228" name="图片 4">
            <a:extLst>
              <a:ext uri="{FF2B5EF4-FFF2-40B4-BE49-F238E27FC236}">
                <a16:creationId xmlns:a16="http://schemas.microsoft.com/office/drawing/2014/main" id="{CC0BBE1F-AFD1-46E5-AF1F-4A92C617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74676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A45C13-F6A3-400F-9CD0-2AF728F89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24300"/>
            <a:ext cx="75787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18B1504-1EEE-4552-9A8A-6EC882E0FB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2350" y="2994025"/>
            <a:ext cx="6013450" cy="3863975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535621-1B4B-4449-85C1-0D5DFCF0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4191000"/>
            <a:ext cx="1981200" cy="114300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20EF05-41A3-4FFD-8F17-70472D39E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682750"/>
            <a:ext cx="426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latin typeface="华文中宋" panose="02010600040101010101" pitchFamily="2" charset="-122"/>
                <a:ea typeface="华文中宋" panose="02010600040101010101" pitchFamily="2" charset="-122"/>
              </a:rPr>
              <a:t>在控制点属性窗口中输入控制点的约束维度及其对应的已知坐标。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6C4B373-141C-49A4-A480-C48FA9C7D0A7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>
            <a:off x="9906000" y="2647950"/>
            <a:ext cx="609600" cy="154305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18A5F51-64B2-4969-ABB7-96FE58B06747}"/>
              </a:ext>
            </a:extLst>
          </p:cNvPr>
          <p:cNvSpPr/>
          <p:nvPr/>
        </p:nvSpPr>
        <p:spPr>
          <a:xfrm>
            <a:off x="8377238" y="1195388"/>
            <a:ext cx="23399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设置约束条件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CD4363-486B-4E03-81EB-1386F9342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00" y="6400800"/>
            <a:ext cx="838200" cy="32702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BF752-76CD-450E-B50C-9FEF8FCB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平差参数设置</a:t>
            </a:r>
          </a:p>
        </p:txBody>
      </p:sp>
      <p:pic>
        <p:nvPicPr>
          <p:cNvPr id="54275" name="内容占位符 4">
            <a:extLst>
              <a:ext uri="{FF2B5EF4-FFF2-40B4-BE49-F238E27FC236}">
                <a16:creationId xmlns:a16="http://schemas.microsoft.com/office/drawing/2014/main" id="{D85B6F9C-52CB-4DFD-ACD0-299A4EA045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1524000"/>
            <a:ext cx="4873625" cy="4525963"/>
          </a:xfrm>
        </p:spPr>
      </p:pic>
      <p:pic>
        <p:nvPicPr>
          <p:cNvPr id="54276" name="图片 6">
            <a:extLst>
              <a:ext uri="{FF2B5EF4-FFF2-40B4-BE49-F238E27FC236}">
                <a16:creationId xmlns:a16="http://schemas.microsoft.com/office/drawing/2014/main" id="{B4471E64-6E2A-4DD1-B8AD-559FA2B24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90663"/>
            <a:ext cx="18288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矩形 7">
            <a:extLst>
              <a:ext uri="{FF2B5EF4-FFF2-40B4-BE49-F238E27FC236}">
                <a16:creationId xmlns:a16="http://schemas.microsoft.com/office/drawing/2014/main" id="{6473906C-C63C-4C75-9895-A9F4F18AC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524000"/>
            <a:ext cx="533400" cy="30480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cxnSp>
        <p:nvCxnSpPr>
          <p:cNvPr id="54278" name="直接箭头连接符 9">
            <a:extLst>
              <a:ext uri="{FF2B5EF4-FFF2-40B4-BE49-F238E27FC236}">
                <a16:creationId xmlns:a16="http://schemas.microsoft.com/office/drawing/2014/main" id="{151B1DD2-C872-4E1E-827A-56F6DBC7D60E}"/>
              </a:ext>
            </a:extLst>
          </p:cNvPr>
          <p:cNvCxnSpPr>
            <a:cxnSpLocks noChangeShapeType="1"/>
            <a:stCxn id="54277" idx="3"/>
          </p:cNvCxnSpPr>
          <p:nvPr/>
        </p:nvCxnSpPr>
        <p:spPr bwMode="auto">
          <a:xfrm>
            <a:off x="3962400" y="1676400"/>
            <a:ext cx="2362200" cy="5334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75DE9-1FD5-41EF-AE14-0043EA71D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750"/>
            <a:ext cx="7696200" cy="865188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网平差</a:t>
            </a:r>
          </a:p>
        </p:txBody>
      </p:sp>
      <p:pic>
        <p:nvPicPr>
          <p:cNvPr id="56323" name="内容占位符 7">
            <a:extLst>
              <a:ext uri="{FF2B5EF4-FFF2-40B4-BE49-F238E27FC236}">
                <a16:creationId xmlns:a16="http://schemas.microsoft.com/office/drawing/2014/main" id="{047CBCD2-28BE-4067-AAC3-FA90A166E4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32038"/>
            <a:ext cx="6351588" cy="4525962"/>
          </a:xfrm>
        </p:spPr>
      </p:pic>
      <p:pic>
        <p:nvPicPr>
          <p:cNvPr id="56324" name="图片 5">
            <a:extLst>
              <a:ext uri="{FF2B5EF4-FFF2-40B4-BE49-F238E27FC236}">
                <a16:creationId xmlns:a16="http://schemas.microsoft.com/office/drawing/2014/main" id="{EF1CE6F3-0618-4F40-93E2-1B4B6734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87438"/>
            <a:ext cx="18288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矩形 6">
            <a:extLst>
              <a:ext uri="{FF2B5EF4-FFF2-40B4-BE49-F238E27FC236}">
                <a16:creationId xmlns:a16="http://schemas.microsoft.com/office/drawing/2014/main" id="{F78875B1-1F2A-4589-B6CA-0F17FF46F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7925"/>
            <a:ext cx="381000" cy="576263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cxnSp>
        <p:nvCxnSpPr>
          <p:cNvPr id="56326" name="直接箭头连接符 9">
            <a:extLst>
              <a:ext uri="{FF2B5EF4-FFF2-40B4-BE49-F238E27FC236}">
                <a16:creationId xmlns:a16="http://schemas.microsoft.com/office/drawing/2014/main" id="{701E3713-B67C-4AC7-BB78-178242E8B856}"/>
              </a:ext>
            </a:extLst>
          </p:cNvPr>
          <p:cNvCxnSpPr>
            <a:cxnSpLocks noChangeShapeType="1"/>
            <a:stCxn id="56325" idx="3"/>
            <a:endCxn id="56323" idx="0"/>
          </p:cNvCxnSpPr>
          <p:nvPr/>
        </p:nvCxnSpPr>
        <p:spPr bwMode="auto">
          <a:xfrm>
            <a:off x="990600" y="1466850"/>
            <a:ext cx="2184400" cy="865188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27" name="矩形 19">
            <a:extLst>
              <a:ext uri="{FF2B5EF4-FFF2-40B4-BE49-F238E27FC236}">
                <a16:creationId xmlns:a16="http://schemas.microsoft.com/office/drawing/2014/main" id="{631A0BAA-DCE5-4079-8B06-174535D43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97238"/>
            <a:ext cx="1447800" cy="22860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pic>
        <p:nvPicPr>
          <p:cNvPr id="56328" name="图片 16">
            <a:extLst>
              <a:ext uri="{FF2B5EF4-FFF2-40B4-BE49-F238E27FC236}">
                <a16:creationId xmlns:a16="http://schemas.microsoft.com/office/drawing/2014/main" id="{E9F4104D-A2F9-4158-B655-50E1C97E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733425"/>
            <a:ext cx="65913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9" name="组合 24">
            <a:extLst>
              <a:ext uri="{FF2B5EF4-FFF2-40B4-BE49-F238E27FC236}">
                <a16:creationId xmlns:a16="http://schemas.microsoft.com/office/drawing/2014/main" id="{D4D5E829-217E-42B1-B4A3-3BA4A7F3CB39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5318125"/>
            <a:ext cx="4168775" cy="1539875"/>
            <a:chOff x="5760355" y="5584800"/>
            <a:chExt cx="4168864" cy="1539373"/>
          </a:xfrm>
        </p:grpSpPr>
        <p:pic>
          <p:nvPicPr>
            <p:cNvPr id="56331" name="图片 21">
              <a:extLst>
                <a:ext uri="{FF2B5EF4-FFF2-40B4-BE49-F238E27FC236}">
                  <a16:creationId xmlns:a16="http://schemas.microsoft.com/office/drawing/2014/main" id="{2EF99BEB-0F62-4BF6-9B98-30F98B689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5584800"/>
              <a:ext cx="4138019" cy="1539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2" name="矩形 17">
              <a:extLst>
                <a:ext uri="{FF2B5EF4-FFF2-40B4-BE49-F238E27FC236}">
                  <a16:creationId xmlns:a16="http://schemas.microsoft.com/office/drawing/2014/main" id="{3448D83E-5E31-4550-86AE-FC81DF03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355" y="6098444"/>
              <a:ext cx="3993245" cy="7595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  <p:cxnSp>
        <p:nvCxnSpPr>
          <p:cNvPr id="56330" name="直接箭头连接符 23">
            <a:extLst>
              <a:ext uri="{FF2B5EF4-FFF2-40B4-BE49-F238E27FC236}">
                <a16:creationId xmlns:a16="http://schemas.microsoft.com/office/drawing/2014/main" id="{DA3A37AE-11A2-435E-9E9A-1CD78495788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53600" y="1371600"/>
            <a:ext cx="762000" cy="4752975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01441-DAC5-46D9-B6E6-20CDDD39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查看报告</a:t>
            </a:r>
          </a:p>
        </p:txBody>
      </p:sp>
      <p:sp>
        <p:nvSpPr>
          <p:cNvPr id="58371" name="内容占位符 2">
            <a:extLst>
              <a:ext uri="{FF2B5EF4-FFF2-40B4-BE49-F238E27FC236}">
                <a16:creationId xmlns:a16="http://schemas.microsoft.com/office/drawing/2014/main" id="{A3BE23AA-C1EE-4AB0-A1B1-88B62AD899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报告</a:t>
            </a:r>
            <a:r>
              <a:rPr lang="en-US" altLang="zh-CN"/>
              <a:t>】→【</a:t>
            </a:r>
            <a:r>
              <a:rPr lang="zh-CN" altLang="en-US"/>
              <a:t>网平差报告</a:t>
            </a:r>
            <a:r>
              <a:rPr lang="en-US" altLang="zh-CN"/>
              <a:t>】</a:t>
            </a:r>
            <a:endParaRPr lang="zh-CN" altLang="en-US"/>
          </a:p>
        </p:txBody>
      </p:sp>
      <p:pic>
        <p:nvPicPr>
          <p:cNvPr id="58372" name="图片 2">
            <a:extLst>
              <a:ext uri="{FF2B5EF4-FFF2-40B4-BE49-F238E27FC236}">
                <a16:creationId xmlns:a16="http://schemas.microsoft.com/office/drawing/2014/main" id="{72456F59-44BC-4509-8D2C-839F1D6E2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63" y="0"/>
            <a:ext cx="3665537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图片 4">
            <a:extLst>
              <a:ext uri="{FF2B5EF4-FFF2-40B4-BE49-F238E27FC236}">
                <a16:creationId xmlns:a16="http://schemas.microsoft.com/office/drawing/2014/main" id="{488197E1-FE49-4123-929F-146125206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1750"/>
            <a:ext cx="8229600" cy="552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ECACD11-4A48-4C53-BF7A-6D70B560CFE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133600" y="152400"/>
            <a:ext cx="77724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i="1">
                <a:solidFill>
                  <a:schemeClr val="tx1"/>
                </a:solidFill>
              </a:rPr>
              <a:t>利用基线解算软件解算基线向量的过程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5F4F8D2-F92A-4C42-BEB1-1E5FE5A3C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222375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b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947508BA-6653-4B29-9BF8-53B4CA829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1860550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b="0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5A856D7B-BDDA-4A17-9752-018444686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1471613"/>
            <a:ext cx="75612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ea typeface="华文细黑" panose="02010600040101010101" pitchFamily="2" charset="-122"/>
              </a:rPr>
              <a:t>数据导入（观测值、星历、气象元素、测站信息等）</a:t>
            </a: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FB18A610-0B36-4039-AFA3-0B797D2EA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2392363"/>
            <a:ext cx="68421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华文细黑" panose="02010600040101010101" pitchFamily="2" charset="-122"/>
                <a:ea typeface="华文细黑" panose="02010600040101010101" pitchFamily="2" charset="-122"/>
              </a:rPr>
              <a:t>检查测站信息（测站点名、测站高、天线类型等） </a:t>
            </a:r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09FD6CDE-5829-4F8F-A0DC-7D4C0B81C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838" y="3702050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b="0"/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id="{AD7C1F7C-F9D6-4FEA-A1D2-7898380D6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3141663"/>
            <a:ext cx="68421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华文细黑" panose="02010600040101010101" pitchFamily="2" charset="-122"/>
                <a:ea typeface="华文细黑" panose="02010600040101010101" pitchFamily="2" charset="-122"/>
              </a:rPr>
              <a:t>设定基线解算的控制参数（包括时间段、卫星、各类限值、处理方法等）</a:t>
            </a:r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id="{E18CD5DA-F987-4F4B-82A9-70F32127F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4268788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b="0"/>
          </a:p>
        </p:txBody>
      </p:sp>
      <p:sp>
        <p:nvSpPr>
          <p:cNvPr id="14346" name="Rectangle 10">
            <a:extLst>
              <a:ext uri="{FF2B5EF4-FFF2-40B4-BE49-F238E27FC236}">
                <a16:creationId xmlns:a16="http://schemas.microsoft.com/office/drawing/2014/main" id="{25DAAC8B-4EDF-4B8F-8FC9-B92AC21DA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00" y="4437063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b="0"/>
          </a:p>
        </p:txBody>
      </p:sp>
      <p:sp>
        <p:nvSpPr>
          <p:cNvPr id="14347" name="Rectangle 11">
            <a:extLst>
              <a:ext uri="{FF2B5EF4-FFF2-40B4-BE49-F238E27FC236}">
                <a16:creationId xmlns:a16="http://schemas.microsoft.com/office/drawing/2014/main" id="{3AEA6D12-AEB5-42E6-9F4D-AA0CE9BCC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4292600"/>
            <a:ext cx="1693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华文细黑" panose="02010600040101010101" pitchFamily="2" charset="-122"/>
                <a:ea typeface="华文细黑" panose="02010600040101010101" pitchFamily="2" charset="-122"/>
              </a:rPr>
              <a:t>自动解算</a:t>
            </a:r>
          </a:p>
        </p:txBody>
      </p:sp>
      <p:sp>
        <p:nvSpPr>
          <p:cNvPr id="14348" name="Rectangle 12">
            <a:extLst>
              <a:ext uri="{FF2B5EF4-FFF2-40B4-BE49-F238E27FC236}">
                <a16:creationId xmlns:a16="http://schemas.microsoft.com/office/drawing/2014/main" id="{E28AC000-0CC1-4B75-8FE0-11179DA20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8" y="5314950"/>
            <a:ext cx="254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8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b="0"/>
          </a:p>
        </p:txBody>
      </p:sp>
      <p:sp>
        <p:nvSpPr>
          <p:cNvPr id="14349" name="Rectangle 13">
            <a:extLst>
              <a:ext uri="{FF2B5EF4-FFF2-40B4-BE49-F238E27FC236}">
                <a16:creationId xmlns:a16="http://schemas.microsoft.com/office/drawing/2014/main" id="{9D9EB6FB-3AEC-495B-BA3D-A5403E567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0" y="5589588"/>
            <a:ext cx="90488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700" b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endParaRPr lang="zh-CN" altLang="en-US" sz="1800" b="0"/>
          </a:p>
        </p:txBody>
      </p:sp>
      <p:sp>
        <p:nvSpPr>
          <p:cNvPr id="14350" name="Rectangle 14">
            <a:extLst>
              <a:ext uri="{FF2B5EF4-FFF2-40B4-BE49-F238E27FC236}">
                <a16:creationId xmlns:a16="http://schemas.microsoft.com/office/drawing/2014/main" id="{C5A2C08A-616F-4F34-B35A-32582C381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5580063"/>
            <a:ext cx="2222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7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b="0"/>
          </a:p>
        </p:txBody>
      </p:sp>
      <p:sp>
        <p:nvSpPr>
          <p:cNvPr id="14351" name="Rectangle 15">
            <a:extLst>
              <a:ext uri="{FF2B5EF4-FFF2-40B4-BE49-F238E27FC236}">
                <a16:creationId xmlns:a16="http://schemas.microsoft.com/office/drawing/2014/main" id="{373F6AD5-2B08-482D-B5A3-4F1F5DE0C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0" y="5268913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b="0"/>
          </a:p>
        </p:txBody>
      </p:sp>
      <p:sp>
        <p:nvSpPr>
          <p:cNvPr id="14352" name="Rectangle 16">
            <a:extLst>
              <a:ext uri="{FF2B5EF4-FFF2-40B4-BE49-F238E27FC236}">
                <a16:creationId xmlns:a16="http://schemas.microsoft.com/office/drawing/2014/main" id="{FC10B2B3-1CD1-4441-B7C4-6E8ACE333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5915025"/>
            <a:ext cx="31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b="0"/>
          </a:p>
        </p:txBody>
      </p:sp>
      <p:sp>
        <p:nvSpPr>
          <p:cNvPr id="14353" name="AutoShape 17">
            <a:extLst>
              <a:ext uri="{FF2B5EF4-FFF2-40B4-BE49-F238E27FC236}">
                <a16:creationId xmlns:a16="http://schemas.microsoft.com/office/drawing/2014/main" id="{334F4D7C-0E5F-4EAC-B4BB-0DEBBB0F9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5084763"/>
            <a:ext cx="7632700" cy="1152525"/>
          </a:xfrm>
          <a:prstGeom prst="flowChartDecision">
            <a:avLst/>
          </a:prstGeom>
          <a:noFill/>
          <a:ln w="603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华文细黑" panose="02010600040101010101" pitchFamily="2" charset="-122"/>
                <a:ea typeface="华文细黑" panose="02010600040101010101" pitchFamily="2" charset="-122"/>
              </a:rPr>
              <a:t>是否满足质量要求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华文细黑" panose="02010600040101010101" pitchFamily="2" charset="-122"/>
                <a:ea typeface="华文细黑" panose="02010600040101010101" pitchFamily="2" charset="-122"/>
              </a:rPr>
              <a:t>（根据同</a:t>
            </a:r>
            <a:r>
              <a:rPr lang="en-US" altLang="zh-CN" sz="2400">
                <a:latin typeface="华文细黑" panose="02010600040101010101" pitchFamily="2" charset="-122"/>
                <a:ea typeface="华文细黑" panose="02010600040101010101" pitchFamily="2" charset="-122"/>
              </a:rPr>
              <a:t>/</a:t>
            </a:r>
            <a:r>
              <a:rPr lang="zh-CN" altLang="en-US" sz="2400">
                <a:latin typeface="华文细黑" panose="02010600040101010101" pitchFamily="2" charset="-122"/>
                <a:ea typeface="华文细黑" panose="02010600040101010101" pitchFamily="2" charset="-122"/>
              </a:rPr>
              <a:t>异步环闭合差、</a:t>
            </a:r>
            <a:r>
              <a:rPr lang="en-US" altLang="zh-CN" sz="2400">
                <a:latin typeface="华文细黑" panose="02010600040101010101" pitchFamily="2" charset="-122"/>
                <a:ea typeface="华文细黑" panose="02010600040101010101" pitchFamily="2" charset="-122"/>
              </a:rPr>
              <a:t>RMS</a:t>
            </a:r>
            <a:r>
              <a:rPr lang="zh-CN" altLang="en-US" sz="240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2400">
                <a:latin typeface="华文细黑" panose="02010600040101010101" pitchFamily="2" charset="-122"/>
                <a:ea typeface="华文细黑" panose="02010600040101010101" pitchFamily="2" charset="-122"/>
              </a:rPr>
              <a:t>RATIO</a:t>
            </a:r>
            <a:r>
              <a:rPr lang="zh-CN" altLang="en-US" sz="240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2400">
                <a:latin typeface="华文细黑" panose="02010600040101010101" pitchFamily="2" charset="-122"/>
                <a:ea typeface="华文细黑" panose="02010600040101010101" pitchFamily="2" charset="-122"/>
              </a:rPr>
              <a:t>RDOP</a:t>
            </a:r>
            <a:r>
              <a:rPr lang="zh-CN" altLang="en-US" sz="2400">
                <a:latin typeface="华文细黑" panose="02010600040101010101" pitchFamily="2" charset="-122"/>
                <a:ea typeface="华文细黑" panose="02010600040101010101" pitchFamily="2" charset="-122"/>
              </a:rPr>
              <a:t>等指标 </a:t>
            </a:r>
          </a:p>
        </p:txBody>
      </p:sp>
      <p:sp>
        <p:nvSpPr>
          <p:cNvPr id="14354" name="AutoShape 18">
            <a:extLst>
              <a:ext uri="{FF2B5EF4-FFF2-40B4-BE49-F238E27FC236}">
                <a16:creationId xmlns:a16="http://schemas.microsoft.com/office/drawing/2014/main" id="{A429C3F3-8C75-45ED-B23A-2E4609B08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6265863"/>
            <a:ext cx="1512887" cy="476250"/>
          </a:xfrm>
          <a:prstGeom prst="flowChartProcess">
            <a:avLst/>
          </a:prstGeom>
          <a:noFill/>
          <a:ln w="60325">
            <a:solidFill>
              <a:srgbClr val="FFFF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Courier New" panose="02070309020205020404" pitchFamily="49" charset="0"/>
              </a:rPr>
              <a:t>END</a:t>
            </a:r>
          </a:p>
        </p:txBody>
      </p:sp>
      <p:cxnSp>
        <p:nvCxnSpPr>
          <p:cNvPr id="14355" name="AutoShape 19">
            <a:extLst>
              <a:ext uri="{FF2B5EF4-FFF2-40B4-BE49-F238E27FC236}">
                <a16:creationId xmlns:a16="http://schemas.microsoft.com/office/drawing/2014/main" id="{8DF5E212-E6FA-4E61-98A3-6E25227E8FCD}"/>
              </a:ext>
            </a:extLst>
          </p:cNvPr>
          <p:cNvCxnSpPr>
            <a:cxnSpLocks noChangeShapeType="1"/>
            <a:stCxn id="14341" idx="1"/>
            <a:endCxn id="14342" idx="1"/>
          </p:cNvCxnSpPr>
          <p:nvPr/>
        </p:nvCxnSpPr>
        <p:spPr bwMode="auto">
          <a:xfrm rot="10800000" flipH="1" flipV="1">
            <a:off x="2351088" y="1746250"/>
            <a:ext cx="215900" cy="920750"/>
          </a:xfrm>
          <a:prstGeom prst="bentConnector3">
            <a:avLst>
              <a:gd name="adj1" fmla="val -105884"/>
            </a:avLst>
          </a:prstGeom>
          <a:noFill/>
          <a:ln w="603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6" name="AutoShape 20">
            <a:extLst>
              <a:ext uri="{FF2B5EF4-FFF2-40B4-BE49-F238E27FC236}">
                <a16:creationId xmlns:a16="http://schemas.microsoft.com/office/drawing/2014/main" id="{9285DBC0-51C8-4949-B684-809F904D43E0}"/>
              </a:ext>
            </a:extLst>
          </p:cNvPr>
          <p:cNvCxnSpPr>
            <a:cxnSpLocks noChangeShapeType="1"/>
            <a:stCxn id="14342" idx="3"/>
            <a:endCxn id="14344" idx="3"/>
          </p:cNvCxnSpPr>
          <p:nvPr/>
        </p:nvCxnSpPr>
        <p:spPr bwMode="auto">
          <a:xfrm>
            <a:off x="9409113" y="2667000"/>
            <a:ext cx="73025" cy="749300"/>
          </a:xfrm>
          <a:prstGeom prst="bentConnector3">
            <a:avLst>
              <a:gd name="adj1" fmla="val 413042"/>
            </a:avLst>
          </a:prstGeom>
          <a:noFill/>
          <a:ln w="603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7" name="AutoShape 21">
            <a:extLst>
              <a:ext uri="{FF2B5EF4-FFF2-40B4-BE49-F238E27FC236}">
                <a16:creationId xmlns:a16="http://schemas.microsoft.com/office/drawing/2014/main" id="{EB18ADDA-CAD8-4068-9925-5E87B0DBEA84}"/>
              </a:ext>
            </a:extLst>
          </p:cNvPr>
          <p:cNvCxnSpPr>
            <a:cxnSpLocks noChangeShapeType="1"/>
            <a:stCxn id="14344" idx="1"/>
            <a:endCxn id="14347" idx="1"/>
          </p:cNvCxnSpPr>
          <p:nvPr/>
        </p:nvCxnSpPr>
        <p:spPr bwMode="auto">
          <a:xfrm rot="10800000" flipH="1" flipV="1">
            <a:off x="2640013" y="3416300"/>
            <a:ext cx="2808287" cy="1092200"/>
          </a:xfrm>
          <a:prstGeom prst="bentConnector3">
            <a:avLst>
              <a:gd name="adj1" fmla="val -8139"/>
            </a:avLst>
          </a:prstGeom>
          <a:noFill/>
          <a:ln w="603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8" name="AutoShape 22">
            <a:extLst>
              <a:ext uri="{FF2B5EF4-FFF2-40B4-BE49-F238E27FC236}">
                <a16:creationId xmlns:a16="http://schemas.microsoft.com/office/drawing/2014/main" id="{E8D6159B-17A1-42B0-9372-8FF675BBA9DF}"/>
              </a:ext>
            </a:extLst>
          </p:cNvPr>
          <p:cNvCxnSpPr>
            <a:cxnSpLocks noChangeShapeType="1"/>
            <a:stCxn id="14347" idx="2"/>
            <a:endCxn id="14353" idx="0"/>
          </p:cNvCxnSpPr>
          <p:nvPr/>
        </p:nvCxnSpPr>
        <p:spPr bwMode="auto">
          <a:xfrm rot="16200000" flipH="1">
            <a:off x="6138863" y="4881562"/>
            <a:ext cx="330200" cy="15875"/>
          </a:xfrm>
          <a:prstGeom prst="bentConnector3">
            <a:avLst>
              <a:gd name="adj1" fmla="val 54329"/>
            </a:avLst>
          </a:prstGeom>
          <a:noFill/>
          <a:ln w="603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9" name="AutoShape 23">
            <a:extLst>
              <a:ext uri="{FF2B5EF4-FFF2-40B4-BE49-F238E27FC236}">
                <a16:creationId xmlns:a16="http://schemas.microsoft.com/office/drawing/2014/main" id="{3F854392-A3E2-4349-B51C-56D99A63867D}"/>
              </a:ext>
            </a:extLst>
          </p:cNvPr>
          <p:cNvCxnSpPr>
            <a:cxnSpLocks noChangeShapeType="1"/>
            <a:stCxn id="14353" idx="1"/>
            <a:endCxn id="14354" idx="1"/>
          </p:cNvCxnSpPr>
          <p:nvPr/>
        </p:nvCxnSpPr>
        <p:spPr bwMode="auto">
          <a:xfrm rot="10800000" flipV="1">
            <a:off x="2032000" y="5661025"/>
            <a:ext cx="433388" cy="842963"/>
          </a:xfrm>
          <a:prstGeom prst="bentConnector3">
            <a:avLst>
              <a:gd name="adj1" fmla="val 145787"/>
            </a:avLst>
          </a:prstGeom>
          <a:noFill/>
          <a:ln w="603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0" name="AutoShape 24">
            <a:extLst>
              <a:ext uri="{FF2B5EF4-FFF2-40B4-BE49-F238E27FC236}">
                <a16:creationId xmlns:a16="http://schemas.microsoft.com/office/drawing/2014/main" id="{1551ADCA-EFBE-418A-BA8E-40DC74E1E5B5}"/>
              </a:ext>
            </a:extLst>
          </p:cNvPr>
          <p:cNvCxnSpPr>
            <a:cxnSpLocks noChangeShapeType="1"/>
            <a:stCxn id="14353" idx="3"/>
            <a:endCxn id="14344" idx="3"/>
          </p:cNvCxnSpPr>
          <p:nvPr/>
        </p:nvCxnSpPr>
        <p:spPr bwMode="auto">
          <a:xfrm flipH="1" flipV="1">
            <a:off x="9482138" y="3416300"/>
            <a:ext cx="676275" cy="2244725"/>
          </a:xfrm>
          <a:prstGeom prst="bentConnector3">
            <a:avLst>
              <a:gd name="adj1" fmla="val -29343"/>
            </a:avLst>
          </a:prstGeom>
          <a:noFill/>
          <a:ln w="603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65" name="AutoShape 25">
            <a:extLst>
              <a:ext uri="{FF2B5EF4-FFF2-40B4-BE49-F238E27FC236}">
                <a16:creationId xmlns:a16="http://schemas.microsoft.com/office/drawing/2014/main" id="{FE0E0162-70BB-4142-B53D-42A3B6316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0"/>
            <a:ext cx="1066800" cy="6858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/>
              <a:t>回顾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0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5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4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9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14340" grpId="0"/>
      <p:bldP spid="14341" grpId="0"/>
      <p:bldP spid="14342" grpId="0"/>
      <p:bldP spid="14343" grpId="0"/>
      <p:bldP spid="14344" grpId="0"/>
      <p:bldP spid="14345" grpId="0"/>
      <p:bldP spid="14346" grpId="0"/>
      <p:bldP spid="14347" grpId="0"/>
      <p:bldP spid="14348" grpId="0"/>
      <p:bldP spid="14349" grpId="0"/>
      <p:bldP spid="14350" grpId="0"/>
      <p:bldP spid="14351" grpId="0"/>
      <p:bldP spid="14352" grpId="0"/>
      <p:bldP spid="14353" grpId="0" animBg="1"/>
      <p:bldP spid="143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8A772F-E422-480E-AE07-F92461F34EF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网的平差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54FAA42-D933-4FA2-8652-DF5B8BD43E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hlinkClick r:id="rId3" action="ppaction://hlinksldjump"/>
              </a:rPr>
              <a:t>三维无约束平差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4" action="ppaction://hlinksldjump"/>
              </a:rPr>
              <a:t>约束平差</a:t>
            </a:r>
            <a:r>
              <a:rPr lang="zh-CN" altLang="en-US"/>
              <a:t>（二维平差）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5" action="ppaction://hlinksldjump"/>
              </a:rPr>
              <a:t>高程拟合</a:t>
            </a:r>
            <a:endParaRPr lang="zh-CN" altLang="en-US"/>
          </a:p>
        </p:txBody>
      </p:sp>
      <p:sp>
        <p:nvSpPr>
          <p:cNvPr id="12292" name="AutoShape 5">
            <a:extLst>
              <a:ext uri="{FF2B5EF4-FFF2-40B4-BE49-F238E27FC236}">
                <a16:creationId xmlns:a16="http://schemas.microsoft.com/office/drawing/2014/main" id="{66EB103C-70C0-4533-A493-AE0ECF315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0"/>
            <a:ext cx="1066800" cy="6858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/>
              <a:t>回顾</a:t>
            </a:r>
          </a:p>
        </p:txBody>
      </p:sp>
      <p:sp>
        <p:nvSpPr>
          <p:cNvPr id="40966" name="AutoShape 6">
            <a:hlinkClick r:id="rId6" action="ppaction://hlinksldjump"/>
            <a:extLst>
              <a:ext uri="{FF2B5EF4-FFF2-40B4-BE49-F238E27FC236}">
                <a16:creationId xmlns:a16="http://schemas.microsoft.com/office/drawing/2014/main" id="{6EC32FEE-F1C2-4EC1-8EE7-8AE3C2FF1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3200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sp>
        <p:nvSpPr>
          <p:cNvPr id="12294" name="AutoShape 7">
            <a:extLst>
              <a:ext uri="{FF2B5EF4-FFF2-40B4-BE49-F238E27FC236}">
                <a16:creationId xmlns:a16="http://schemas.microsoft.com/office/drawing/2014/main" id="{62D7702B-6373-4A7E-B28F-E21DBD533E35}"/>
              </a:ext>
            </a:extLst>
          </p:cNvPr>
          <p:cNvSpPr>
            <a:spLocks/>
          </p:cNvSpPr>
          <p:nvPr/>
        </p:nvSpPr>
        <p:spPr bwMode="auto">
          <a:xfrm>
            <a:off x="6553200" y="3048000"/>
            <a:ext cx="381000" cy="15240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/>
          </a:p>
        </p:txBody>
      </p:sp>
      <p:sp>
        <p:nvSpPr>
          <p:cNvPr id="12295" name="Text Box 8">
            <a:extLst>
              <a:ext uri="{FF2B5EF4-FFF2-40B4-BE49-F238E27FC236}">
                <a16:creationId xmlns:a16="http://schemas.microsoft.com/office/drawing/2014/main" id="{138D8E9B-A507-4F08-8383-EB9285C6E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657600"/>
            <a:ext cx="29738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/>
              <a:t>或者一起执行三维约束平差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9D90D58-5D3A-4407-8EF7-90DC806AE4E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zh-CN" sz="3700">
                <a:solidFill>
                  <a:schemeClr val="tx1"/>
                </a:solidFill>
              </a:rPr>
              <a:t>无约束平差</a:t>
            </a:r>
            <a:endParaRPr lang="zh-CN" altLang="en-US" sz="3700">
              <a:solidFill>
                <a:schemeClr val="tx1"/>
              </a:solidFill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7921D10-F2A7-4D49-A8D9-C727F9B8A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87475" y="1219200"/>
            <a:ext cx="10423525" cy="5257800"/>
          </a:xfrm>
          <a:noFill/>
        </p:spPr>
        <p:txBody>
          <a:bodyPr/>
          <a:lstStyle/>
          <a:p>
            <a:pPr algn="just" eaLnBrk="1" hangingPunct="1">
              <a:lnSpc>
                <a:spcPct val="130000"/>
              </a:lnSpc>
              <a:spcAft>
                <a:spcPts val="2000"/>
              </a:spcAft>
              <a:buFont typeface="Wingdings" panose="05000000000000000000" pitchFamily="2" charset="2"/>
              <a:buNone/>
            </a:pPr>
            <a:r>
              <a:rPr lang="zh-CN" altLang="zh-CN" sz="3000" b="0">
                <a:latin typeface="华文细黑" panose="02010600040101010101" pitchFamily="2" charset="-122"/>
              </a:rPr>
              <a:t>	</a:t>
            </a:r>
            <a:r>
              <a:rPr lang="zh-CN" altLang="zh-CN" sz="3000" b="0">
                <a:solidFill>
                  <a:schemeClr val="hlink"/>
                </a:solidFill>
                <a:latin typeface="华文细黑" panose="02010600040101010101" pitchFamily="2" charset="-122"/>
              </a:rPr>
              <a:t>定义：</a:t>
            </a:r>
            <a:r>
              <a:rPr lang="zh-CN" altLang="en-US" sz="3000" b="0">
                <a:latin typeface="华文细黑" panose="02010600040101010101" pitchFamily="2" charset="-122"/>
              </a:rPr>
              <a:t>是在平差时</a:t>
            </a:r>
            <a:r>
              <a:rPr lang="zh-CN" altLang="en-US" sz="3000" b="0">
                <a:solidFill>
                  <a:schemeClr val="hlink"/>
                </a:solidFill>
                <a:latin typeface="华文细黑" panose="02010600040101010101" pitchFamily="2" charset="-122"/>
              </a:rPr>
              <a:t>不引入</a:t>
            </a:r>
            <a:r>
              <a:rPr lang="zh-CN" altLang="en-US" sz="3000" b="0">
                <a:latin typeface="华文细黑" panose="02010600040101010101" pitchFamily="2" charset="-122"/>
              </a:rPr>
              <a:t>会造成</a:t>
            </a:r>
            <a:r>
              <a:rPr lang="en-US" altLang="zh-CN" sz="3000" b="0">
                <a:latin typeface="华文细黑" panose="02010600040101010101" pitchFamily="2" charset="-122"/>
              </a:rPr>
              <a:t>GPS</a:t>
            </a:r>
            <a:r>
              <a:rPr lang="zh-CN" altLang="en-US" sz="3000" b="0">
                <a:latin typeface="华文细黑" panose="02010600040101010101" pitchFamily="2" charset="-122"/>
              </a:rPr>
              <a:t>网产生由非观测量所引起的变形的</a:t>
            </a:r>
            <a:r>
              <a:rPr lang="zh-CN" altLang="en-US" sz="3000" b="0">
                <a:solidFill>
                  <a:schemeClr val="hlink"/>
                </a:solidFill>
                <a:latin typeface="华文细黑" panose="02010600040101010101" pitchFamily="2" charset="-122"/>
              </a:rPr>
              <a:t>外部起算数据</a:t>
            </a:r>
            <a:r>
              <a:rPr lang="zh-CN" altLang="en-US" sz="3000" b="0">
                <a:latin typeface="华文细黑" panose="02010600040101010101" pitchFamily="2" charset="-122"/>
              </a:rPr>
              <a:t>。常见的</a:t>
            </a:r>
            <a:r>
              <a:rPr lang="en-US" altLang="zh-CN" sz="3000" b="0">
                <a:latin typeface="华文细黑" panose="02010600040101010101" pitchFamily="2" charset="-122"/>
              </a:rPr>
              <a:t>GPS</a:t>
            </a:r>
            <a:r>
              <a:rPr lang="zh-CN" altLang="en-US" sz="3000" b="0">
                <a:latin typeface="华文细黑" panose="02010600040101010101" pitchFamily="2" charset="-122"/>
              </a:rPr>
              <a:t>网的无约束平差，一般是在平差时</a:t>
            </a:r>
            <a:r>
              <a:rPr lang="zh-CN" altLang="en-US" sz="3000" b="0">
                <a:solidFill>
                  <a:schemeClr val="hlink"/>
                </a:solidFill>
                <a:latin typeface="华文细黑" panose="02010600040101010101" pitchFamily="2" charset="-122"/>
              </a:rPr>
              <a:t>没有起算数据</a:t>
            </a:r>
            <a:r>
              <a:rPr lang="zh-CN" altLang="en-US" sz="3000" b="0">
                <a:latin typeface="华文细黑" panose="02010600040101010101" pitchFamily="2" charset="-122"/>
              </a:rPr>
              <a:t>或没有多余的起算数据。</a:t>
            </a:r>
          </a:p>
          <a:p>
            <a:pPr algn="just" eaLnBrk="1" hangingPunct="1">
              <a:lnSpc>
                <a:spcPct val="130000"/>
              </a:lnSpc>
              <a:spcAft>
                <a:spcPts val="2000"/>
              </a:spcAft>
              <a:buFont typeface="Wingdings" panose="05000000000000000000" pitchFamily="2" charset="2"/>
              <a:buNone/>
            </a:pPr>
            <a:r>
              <a:rPr lang="zh-CN" altLang="en-US" sz="3000" b="0">
                <a:latin typeface="华文细黑" panose="02010600040101010101" pitchFamily="2" charset="-122"/>
              </a:rPr>
              <a:t>	</a:t>
            </a:r>
            <a:r>
              <a:rPr lang="zh-CN" altLang="en-US" sz="3000" b="0">
                <a:solidFill>
                  <a:schemeClr val="hlink"/>
                </a:solidFill>
                <a:latin typeface="华文细黑" panose="02010600040101010101" pitchFamily="2" charset="-122"/>
              </a:rPr>
              <a:t>作用：</a:t>
            </a:r>
            <a:r>
              <a:rPr lang="zh-CN" altLang="en-US" sz="3000" b="0">
                <a:latin typeface="华文细黑" panose="02010600040101010101" pitchFamily="2" charset="-122"/>
              </a:rPr>
              <a:t>评定</a:t>
            </a:r>
            <a:r>
              <a:rPr lang="en-US" altLang="zh-CN" sz="3000" b="0">
                <a:latin typeface="华文细黑" panose="02010600040101010101" pitchFamily="2" charset="-122"/>
              </a:rPr>
              <a:t>GPS</a:t>
            </a:r>
            <a:r>
              <a:rPr lang="zh-CN" altLang="en-US" sz="3000" b="0">
                <a:latin typeface="华文细黑" panose="02010600040101010101" pitchFamily="2" charset="-122"/>
              </a:rPr>
              <a:t>网的</a:t>
            </a:r>
            <a:r>
              <a:rPr lang="zh-CN" altLang="en-US" sz="3000" b="0">
                <a:solidFill>
                  <a:schemeClr val="hlink"/>
                </a:solidFill>
                <a:latin typeface="华文细黑" panose="02010600040101010101" pitchFamily="2" charset="-122"/>
              </a:rPr>
              <a:t>内部符合精度</a:t>
            </a:r>
            <a:r>
              <a:rPr lang="zh-CN" altLang="en-US" sz="3000" b="0">
                <a:latin typeface="华文细黑" panose="02010600040101010101" pitchFamily="2" charset="-122"/>
              </a:rPr>
              <a:t>，发现和剔除</a:t>
            </a:r>
            <a:r>
              <a:rPr lang="en-US" altLang="zh-CN" sz="3000" b="0">
                <a:latin typeface="华文细黑" panose="02010600040101010101" pitchFamily="2" charset="-122"/>
              </a:rPr>
              <a:t>GPS</a:t>
            </a:r>
            <a:r>
              <a:rPr lang="zh-CN" altLang="en-US" sz="3000" b="0">
                <a:latin typeface="华文细黑" panose="02010600040101010101" pitchFamily="2" charset="-122"/>
              </a:rPr>
              <a:t>观测值中可能存在的粗差；得到</a:t>
            </a:r>
            <a:r>
              <a:rPr lang="en-US" altLang="zh-CN" sz="3000" b="0">
                <a:latin typeface="华文细黑" panose="02010600040101010101" pitchFamily="2" charset="-122"/>
              </a:rPr>
              <a:t>GPS</a:t>
            </a:r>
            <a:r>
              <a:rPr lang="zh-CN" altLang="en-US" sz="3000" b="0">
                <a:latin typeface="华文细黑" panose="02010600040101010101" pitchFamily="2" charset="-122"/>
              </a:rPr>
              <a:t>网中各个点在</a:t>
            </a:r>
            <a:r>
              <a:rPr lang="en-US" altLang="zh-CN" sz="3000" b="0">
                <a:latin typeface="华文细黑" panose="02010600040101010101" pitchFamily="2" charset="-122"/>
              </a:rPr>
              <a:t>WGS-84</a:t>
            </a:r>
            <a:r>
              <a:rPr lang="zh-CN" altLang="en-US" sz="3000" b="0">
                <a:latin typeface="华文细黑" panose="02010600040101010101" pitchFamily="2" charset="-122"/>
              </a:rPr>
              <a:t>系下经过了平差处理的</a:t>
            </a:r>
            <a:r>
              <a:rPr lang="zh-CN" altLang="en-US" sz="3000" b="0">
                <a:solidFill>
                  <a:schemeClr val="hlink"/>
                </a:solidFill>
                <a:latin typeface="华文细黑" panose="02010600040101010101" pitchFamily="2" charset="-122"/>
              </a:rPr>
              <a:t>三维空间直角坐标</a:t>
            </a:r>
            <a:r>
              <a:rPr lang="zh-CN" altLang="en-US" sz="3000" b="0">
                <a:latin typeface="华文细黑" panose="02010600040101010101" pitchFamily="2" charset="-122"/>
              </a:rPr>
              <a:t>；为将来可能进行的高程拟合，提供经过了平差处理的</a:t>
            </a:r>
            <a:r>
              <a:rPr lang="zh-CN" altLang="en-US" sz="3000" b="0">
                <a:solidFill>
                  <a:schemeClr val="hlink"/>
                </a:solidFill>
                <a:latin typeface="华文细黑" panose="02010600040101010101" pitchFamily="2" charset="-122"/>
              </a:rPr>
              <a:t>大地高数据</a:t>
            </a:r>
            <a:r>
              <a:rPr lang="zh-CN" altLang="en-US" sz="3000" b="0">
                <a:latin typeface="华文细黑" panose="02010600040101010101" pitchFamily="2" charset="-122"/>
              </a:rPr>
              <a:t>。</a:t>
            </a:r>
          </a:p>
        </p:txBody>
      </p:sp>
      <p:sp>
        <p:nvSpPr>
          <p:cNvPr id="14340" name="AutoShape 4">
            <a:hlinkClick r:id="rId3" action="ppaction://hlinksldjump"/>
            <a:extLst>
              <a:ext uri="{FF2B5EF4-FFF2-40B4-BE49-F238E27FC236}">
                <a16:creationId xmlns:a16="http://schemas.microsoft.com/office/drawing/2014/main" id="{8C127D31-8616-42D8-A195-A76E45C2122A}"/>
              </a:ext>
            </a:extLst>
          </p:cNvPr>
          <p:cNvSpPr>
            <a:spLocks noChangeArrowheads="1"/>
          </p:cNvSpPr>
          <p:nvPr/>
        </p:nvSpPr>
        <p:spPr bwMode="auto">
          <a:xfrm rot="10678196">
            <a:off x="7834" y="6380234"/>
            <a:ext cx="838200" cy="4572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hlink"/>
          </a:solidFill>
          <a:ln w="31750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1" name="AutoShape 5">
            <a:extLst>
              <a:ext uri="{FF2B5EF4-FFF2-40B4-BE49-F238E27FC236}">
                <a16:creationId xmlns:a16="http://schemas.microsoft.com/office/drawing/2014/main" id="{13EC1B38-08E7-4B91-BA9B-56EE04F45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0"/>
            <a:ext cx="1066800" cy="6858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/>
              <a:t>回顾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78DF0D2-EB70-4856-8A87-C4272DAC30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noFill/>
        </p:spPr>
        <p:txBody>
          <a:bodyPr/>
          <a:lstStyle/>
          <a:p>
            <a:pPr algn="just" eaLnBrk="1" hangingPunct="1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定义：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是平差时所采用的观测值完全是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观测值（即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基线向量），而且，在平差时引入了使得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网产生由非观测量所引起的变形的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外部起算数据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作用：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确定所需坐标系下的坐标。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A9F1775-1650-4EAF-A7B7-891B96AAA67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约束平差</a:t>
            </a:r>
          </a:p>
        </p:txBody>
      </p:sp>
      <p:sp>
        <p:nvSpPr>
          <p:cNvPr id="16388" name="AutoShape 4">
            <a:hlinkClick r:id="rId3" action="ppaction://hlinksldjump"/>
            <a:extLst>
              <a:ext uri="{FF2B5EF4-FFF2-40B4-BE49-F238E27FC236}">
                <a16:creationId xmlns:a16="http://schemas.microsoft.com/office/drawing/2014/main" id="{64D1758F-8A95-49DC-8004-7BCDD5BCE37C}"/>
              </a:ext>
            </a:extLst>
          </p:cNvPr>
          <p:cNvSpPr>
            <a:spLocks noChangeArrowheads="1"/>
          </p:cNvSpPr>
          <p:nvPr/>
        </p:nvSpPr>
        <p:spPr bwMode="auto">
          <a:xfrm rot="10678196">
            <a:off x="7834" y="6354762"/>
            <a:ext cx="838200" cy="4572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hlink"/>
          </a:solidFill>
          <a:ln w="31750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89" name="AutoShape 5">
            <a:extLst>
              <a:ext uri="{FF2B5EF4-FFF2-40B4-BE49-F238E27FC236}">
                <a16:creationId xmlns:a16="http://schemas.microsoft.com/office/drawing/2014/main" id="{D6825ABD-E6EF-4575-B719-B53937926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0"/>
            <a:ext cx="1066800" cy="6858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/>
              <a:t>回顾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17BCF07-5206-4F70-8351-FD846FF6C60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100">
                <a:solidFill>
                  <a:schemeClr val="tx1"/>
                </a:solidFill>
              </a:rPr>
              <a:t>GPS</a:t>
            </a:r>
            <a:r>
              <a:rPr lang="zh-CN" altLang="en-US" sz="4100">
                <a:solidFill>
                  <a:schemeClr val="tx1"/>
                </a:solidFill>
              </a:rPr>
              <a:t>高程与高程拟合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70A2826-2919-4501-BB09-9964BC97BC6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876156"/>
            <a:ext cx="4649787" cy="406400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zh-CN" dirty="0"/>
              <a:t>高程系统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WGS-84</a:t>
            </a:r>
            <a:r>
              <a:rPr lang="zh-CN" altLang="zh-CN" dirty="0"/>
              <a:t>大地高（H</a:t>
            </a:r>
            <a:r>
              <a:rPr lang="en-US" altLang="zh-CN" baseline="-25000" dirty="0"/>
              <a:t>84</a:t>
            </a:r>
            <a:r>
              <a:rPr lang="zh-CN" altLang="zh-CN" dirty="0"/>
              <a:t>）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zh-CN" dirty="0"/>
              <a:t>正常高（Hr）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  =H</a:t>
            </a:r>
            <a:r>
              <a:rPr lang="en-US" altLang="zh-CN" baseline="-25000" dirty="0"/>
              <a:t>84 </a:t>
            </a:r>
            <a:r>
              <a:rPr lang="en-US" altLang="zh-CN" dirty="0"/>
              <a:t>- </a:t>
            </a:r>
            <a:r>
              <a:rPr lang="en-US" altLang="zh-CN" dirty="0" err="1"/>
              <a:t>Hr</a:t>
            </a:r>
            <a:endParaRPr lang="zh-CN" altLang="el-GR" dirty="0"/>
          </a:p>
        </p:txBody>
      </p:sp>
      <p:sp>
        <p:nvSpPr>
          <p:cNvPr id="47146" name="AutoShape 42">
            <a:hlinkClick r:id="rId3" action="ppaction://hlinksldjump"/>
            <a:extLst>
              <a:ext uri="{FF2B5EF4-FFF2-40B4-BE49-F238E27FC236}">
                <a16:creationId xmlns:a16="http://schemas.microsoft.com/office/drawing/2014/main" id="{19CC19E8-F2F0-4112-A695-8E6A75E28191}"/>
              </a:ext>
            </a:extLst>
          </p:cNvPr>
          <p:cNvSpPr>
            <a:spLocks noChangeArrowheads="1"/>
          </p:cNvSpPr>
          <p:nvPr/>
        </p:nvSpPr>
        <p:spPr bwMode="auto">
          <a:xfrm rot="10678196">
            <a:off x="7836" y="6354762"/>
            <a:ext cx="838200" cy="4572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hlink"/>
          </a:solidFill>
          <a:ln w="31750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61" name="AutoShape 43">
            <a:extLst>
              <a:ext uri="{FF2B5EF4-FFF2-40B4-BE49-F238E27FC236}">
                <a16:creationId xmlns:a16="http://schemas.microsoft.com/office/drawing/2014/main" id="{D053FCF2-626A-4A7E-80F5-E52DD566B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0"/>
            <a:ext cx="1066800" cy="6858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/>
              <a:t>回顾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F85C02-67F5-4ACC-A013-099D8901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706340"/>
            <a:ext cx="5505165" cy="4316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B4D8EB-2603-40E5-8D95-E42DF31A9A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96"/>
          <a:stretch/>
        </p:blipFill>
        <p:spPr>
          <a:xfrm>
            <a:off x="1752600" y="4191000"/>
            <a:ext cx="457279" cy="85351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6F4EB-6245-474A-AC4C-BAEBC4A5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zh-CN" altLang="en-US" dirty="0"/>
              <a:t>控制网说明</a:t>
            </a:r>
          </a:p>
        </p:txBody>
      </p:sp>
      <p:pic>
        <p:nvPicPr>
          <p:cNvPr id="20483" name="图片 4">
            <a:extLst>
              <a:ext uri="{FF2B5EF4-FFF2-40B4-BE49-F238E27FC236}">
                <a16:creationId xmlns:a16="http://schemas.microsoft.com/office/drawing/2014/main" id="{7ABD343A-BEEA-43C1-81CA-D3C75605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2209800"/>
            <a:ext cx="32766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图片 5">
            <a:extLst>
              <a:ext uri="{FF2B5EF4-FFF2-40B4-BE49-F238E27FC236}">
                <a16:creationId xmlns:a16="http://schemas.microsoft.com/office/drawing/2014/main" id="{8FBBA6A5-1170-4123-A0B5-0D3DCC7F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209800"/>
            <a:ext cx="3017838" cy="41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文本框 6">
            <a:extLst>
              <a:ext uri="{FF2B5EF4-FFF2-40B4-BE49-F238E27FC236}">
                <a16:creationId xmlns:a16="http://schemas.microsoft.com/office/drawing/2014/main" id="{12A3ED7C-B462-4FA0-A884-AC873D3BF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6532563"/>
            <a:ext cx="2152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/>
              <a:t>第一时段</a:t>
            </a:r>
            <a:r>
              <a:rPr lang="en-US" altLang="zh-CN" sz="1800" b="0"/>
              <a:t>4</a:t>
            </a:r>
            <a:r>
              <a:rPr lang="zh-CN" altLang="en-US" sz="1800" b="0"/>
              <a:t>台接收机</a:t>
            </a:r>
          </a:p>
        </p:txBody>
      </p:sp>
      <p:sp>
        <p:nvSpPr>
          <p:cNvPr id="20486" name="文本框 7">
            <a:extLst>
              <a:ext uri="{FF2B5EF4-FFF2-40B4-BE49-F238E27FC236}">
                <a16:creationId xmlns:a16="http://schemas.microsoft.com/office/drawing/2014/main" id="{0A93C33F-5664-4943-9A76-6F3A59687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975" y="6445250"/>
            <a:ext cx="2154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/>
              <a:t>第二时段</a:t>
            </a:r>
            <a:r>
              <a:rPr lang="en-US" altLang="zh-CN" sz="1800" b="0"/>
              <a:t>3</a:t>
            </a:r>
            <a:r>
              <a:rPr lang="zh-CN" altLang="en-US" sz="1800" b="0"/>
              <a:t>台接收机</a:t>
            </a:r>
          </a:p>
        </p:txBody>
      </p:sp>
      <p:grpSp>
        <p:nvGrpSpPr>
          <p:cNvPr id="20487" name="组合 4">
            <a:extLst>
              <a:ext uri="{FF2B5EF4-FFF2-40B4-BE49-F238E27FC236}">
                <a16:creationId xmlns:a16="http://schemas.microsoft.com/office/drawing/2014/main" id="{42291902-23CE-4082-8FC4-2229D7E4DC00}"/>
              </a:ext>
            </a:extLst>
          </p:cNvPr>
          <p:cNvGrpSpPr>
            <a:grpSpLocks/>
          </p:cNvGrpSpPr>
          <p:nvPr/>
        </p:nvGrpSpPr>
        <p:grpSpPr bwMode="auto">
          <a:xfrm>
            <a:off x="588963" y="2209800"/>
            <a:ext cx="3027362" cy="4351338"/>
            <a:chOff x="588963" y="2209800"/>
            <a:chExt cx="3027362" cy="4351338"/>
          </a:xfrm>
        </p:grpSpPr>
        <p:pic>
          <p:nvPicPr>
            <p:cNvPr id="20488" name="内容占位符 4">
              <a:extLst>
                <a:ext uri="{FF2B5EF4-FFF2-40B4-BE49-F238E27FC236}">
                  <a16:creationId xmlns:a16="http://schemas.microsoft.com/office/drawing/2014/main" id="{75281E01-E0DC-4809-ADD0-29F81975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63" y="2209800"/>
              <a:ext cx="3027362" cy="435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89" name="等腰三角形 2">
              <a:extLst>
                <a:ext uri="{FF2B5EF4-FFF2-40B4-BE49-F238E27FC236}">
                  <a16:creationId xmlns:a16="http://schemas.microsoft.com/office/drawing/2014/main" id="{C957B786-8F1A-42AC-921D-C88F0D2F4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3657600"/>
              <a:ext cx="152400" cy="76200"/>
            </a:xfrm>
            <a:prstGeom prst="triangle">
              <a:avLst>
                <a:gd name="adj" fmla="val 50000"/>
              </a:avLst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  <p:sp>
          <p:nvSpPr>
            <p:cNvPr id="20490" name="等腰三角形 3">
              <a:extLst>
                <a:ext uri="{FF2B5EF4-FFF2-40B4-BE49-F238E27FC236}">
                  <a16:creationId xmlns:a16="http://schemas.microsoft.com/office/drawing/2014/main" id="{286B5B20-7C9C-4B2A-8460-143DA559C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334000"/>
              <a:ext cx="152400" cy="76200"/>
            </a:xfrm>
            <a:prstGeom prst="triangle">
              <a:avLst>
                <a:gd name="adj" fmla="val 50000"/>
              </a:avLst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幻灯片 1 - &amp;quot;GPS测量数据处理&amp;quot;&quot;/&gt;&lt;property id=&quot;20307&quot; value=&quot;256&quot;/&gt;&lt;/object&gt;&lt;object type=&quot;3&quot; unique_id=&quot;10005&quot;&gt;&lt;property id=&quot;20148&quot; value=&quot;5&quot;/&gt;&lt;property id=&quot;20300&quot; value=&quot;幻灯片 2 - &amp;quot;GPS数据处理流程&amp;quot;&quot;/&gt;&lt;property id=&quot;20307&quot; value=&quot;257&quot;/&gt;&lt;/object&gt;&lt;object type=&quot;3&quot; unique_id=&quot;10006&quot;&gt;&lt;property id=&quot;20148&quot; value=&quot;5&quot;/&gt;&lt;property id=&quot;20300&quot; value=&quot;幻灯片 3 - &amp;quot;基线解算的过程&amp;quot;&quot;/&gt;&lt;property id=&quot;20307&quot; value=&quot;259&quot;/&gt;&lt;/object&gt;&lt;object type=&quot;3&quot; unique_id=&quot;10007&quot;&gt;&lt;property id=&quot;20148&quot; value=&quot;5&quot;/&gt;&lt;property id=&quot;20300&quot; value=&quot;幻灯片 4 - &amp;quot;利用基线解算软件解算基线向量的过程&amp;quot;&quot;/&gt;&lt;property id=&quot;20307&quot; value=&quot;260&quot;/&gt;&lt;/object&gt;&lt;object type=&quot;3&quot; unique_id=&quot;10008&quot;&gt;&lt;property id=&quot;20148&quot; value=&quot;5&quot;/&gt;&lt;property id=&quot;20300&quot; value=&quot;幻灯片 5 - &amp;quot;GPS网的平差&amp;quot;&quot;/&gt;&lt;property id=&quot;20307&quot; value=&quot;268&quot;/&gt;&lt;/object&gt;&lt;object type=&quot;3&quot; unique_id=&quot;10009&quot;&gt;&lt;property id=&quot;20148&quot; value=&quot;5&quot;/&gt;&lt;property id=&quot;20300&quot; value=&quot;幻灯片 6 - &amp;quot;无约束平差&amp;quot;&quot;/&gt;&lt;property id=&quot;20307&quot; value=&quot;269&quot;/&gt;&lt;/object&gt;&lt;object type=&quot;3&quot; unique_id=&quot;10010&quot;&gt;&lt;property id=&quot;20148&quot; value=&quot;5&quot;/&gt;&lt;property id=&quot;20300&quot; value=&quot;幻灯片 7 - &amp;quot;约束平差&amp;quot;&quot;/&gt;&lt;property id=&quot;20307&quot; value=&quot;270&quot;/&gt;&lt;/object&gt;&lt;object type=&quot;3&quot; unique_id=&quot;10011&quot;&gt;&lt;property id=&quot;20148&quot; value=&quot;5&quot;/&gt;&lt;property id=&quot;20300&quot; value=&quot;幻灯片 8 - &amp;quot;GPS高程与高程拟合&amp;quot;&quot;/&gt;&lt;property id=&quot;20307&quot; value=&quot;271&quot;/&gt;&lt;/object&gt;&lt;object type=&quot;3&quot; unique_id=&quot;10012&quot;&gt;&lt;property id=&quot;20148&quot; value=&quot;5&quot;/&gt;&lt;property id=&quot;20300&quot; value=&quot;幻灯片 21 - &amp;quot;快速静态测量实例&amp;quot;&quot;/&gt;&lt;property id=&quot;20307&quot; value=&quot;272&quot;/&gt;&lt;/object&gt;&lt;object type=&quot;3&quot; unique_id=&quot;13038&quot;&gt;&lt;property id=&quot;20148&quot; value=&quot;5&quot;/&gt;&lt;property id=&quot;20300&quot; value=&quot;幻灯片 10 - &amp;quot;利用TGO软件处理数据步骤&amp;quot;&quot;/&gt;&lt;property id=&quot;20307&quot; value=&quot;273&quot;/&gt;&lt;/object&gt;&lt;object type=&quot;3&quot; unique_id=&quot;13087&quot;&gt;&lt;property id=&quot;20148&quot; value=&quot;5&quot;/&gt;&lt;property id=&quot;20300&quot; value=&quot;幻灯片 11 - &amp;quot;新建项目 &amp;quot;&quot;/&gt;&lt;property id=&quot;20307&quot; value=&quot;274&quot;/&gt;&lt;/object&gt;&lt;object type=&quot;3&quot; unique_id=&quot;13088&quot;&gt;&lt;property id=&quot;20148&quot; value=&quot;5&quot;/&gt;&lt;property id=&quot;20300&quot; value=&quot;幻灯片 12 - &amp;quot;导入数据 &amp;quot;&quot;/&gt;&lt;property id=&quot;20307&quot; value=&quot;275&quot;/&gt;&lt;/object&gt;&lt;object type=&quot;3&quot; unique_id=&quot;13145&quot;&gt;&lt;property id=&quot;20148&quot; value=&quot;5&quot;/&gt;&lt;property id=&quot;20300&quot; value=&quot;幻灯片 13 - &amp;quot;GPS基线处理 &amp;quot;&quot;/&gt;&lt;property id=&quot;20307&quot; value=&quot;276&quot;/&gt;&lt;/object&gt;&lt;object type=&quot;3&quot; unique_id=&quot;13146&quot;&gt;&lt;property id=&quot;20148&quot; value=&quot;5&quot;/&gt;&lt;property id=&quot;20300&quot; value=&quot;幻灯片 14 - &amp;quot;结果分析和参数调整&amp;quot;&quot;/&gt;&lt;property id=&quot;20307&quot; value=&quot;277&quot;/&gt;&lt;/object&gt;&lt;object type=&quot;3&quot; unique_id=&quot;13259&quot;&gt;&lt;property id=&quot;20148&quot; value=&quot;5&quot;/&gt;&lt;property id=&quot;20300&quot; value=&quot;幻灯片 15 - &amp;quot;GPS基线网的无约束平差 &amp;quot;&quot;/&gt;&lt;property id=&quot;20307&quot; value=&quot;278&quot;/&gt;&lt;/object&gt;&lt;object type=&quot;3&quot; unique_id=&quot;13260&quot;&gt;&lt;property id=&quot;20148&quot; value=&quot;5&quot;/&gt;&lt;property id=&quot;20300&quot; value=&quot;幻灯片 16 - &amp;quot;观测值的选择&amp;quot;&quot;/&gt;&lt;property id=&quot;20307&quot; value=&quot;279&quot;/&gt;&lt;/object&gt;&lt;object type=&quot;3&quot; unique_id=&quot;13261&quot;&gt;&lt;property id=&quot;20148&quot; value=&quot;5&quot;/&gt;&lt;property id=&quot;20300&quot; value=&quot;幻灯片 17 - &amp;quot;加权策略的设计 &amp;quot;&quot;/&gt;&lt;property id=&quot;20307&quot; value=&quot;280&quot;/&gt;&lt;/object&gt;&lt;object type=&quot;3&quot; unique_id=&quot;13262&quot;&gt;&lt;property id=&quot;20148&quot; value=&quot;5&quot;/&gt;&lt;property id=&quot;20300&quot; value=&quot;幻灯片 18 - &amp;quot;GPS基线网的无约束平差 &amp;quot;&quot;/&gt;&lt;property id=&quot;20307&quot; value=&quot;282&quot;/&gt;&lt;/object&gt;&lt;object type=&quot;3&quot; unique_id=&quot;13263&quot;&gt;&lt;property id=&quot;20148&quot; value=&quot;5&quot;/&gt;&lt;property id=&quot;20300&quot; value=&quot;幻灯片 19 - &amp;quot;约束平差 &amp;quot;&quot;/&gt;&lt;property id=&quot;20307&quot; value=&quot;281&quot;/&gt;&lt;/object&gt;&lt;object type=&quot;3&quot; unique_id=&quot;13391&quot;&gt;&lt;property id=&quot;20148&quot; value=&quot;5&quot;/&gt;&lt;property id=&quot;20300&quot; value=&quot;幻灯片 20 - &amp;quot;讲解控制网&amp;quot;&quot;/&gt;&lt;property id=&quot;20307&quot; value=&quot;283&quot;/&gt;&lt;/object&gt;&lt;object type=&quot;3&quot; unique_id=&quot;13480&quot;&gt;&lt;property id=&quot;20148&quot; value=&quot;5&quot;/&gt;&lt;property id=&quot;20300&quot; value=&quot;幻灯片 9 - &amp;quot;TGO软件介绍&amp;quot;&quot;/&gt;&lt;property id=&quot;20307&quot; value=&quot;284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spDef>
    <a:lnDef>
      <a:spPr bwMode="auto">
        <a:noFill/>
        <a:ln w="38100" cap="flat" cmpd="sng" algn="ctr">
          <a:solidFill>
            <a:srgbClr val="FFFF00"/>
          </a:solidFill>
          <a:prstDash val="solid"/>
          <a:round/>
          <a:headEnd type="none" w="med" len="med"/>
          <a:tailEnd type="triangl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1580</TotalTime>
  <Words>1210</Words>
  <Application>Microsoft Office PowerPoint</Application>
  <PresentationFormat>宽屏</PresentationFormat>
  <Paragraphs>159</Paragraphs>
  <Slides>34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华文细黑</vt:lpstr>
      <vt:lpstr>华文中宋</vt:lpstr>
      <vt:lpstr>宋体</vt:lpstr>
      <vt:lpstr>微软雅黑</vt:lpstr>
      <vt:lpstr>Arial</vt:lpstr>
      <vt:lpstr>Courier New</vt:lpstr>
      <vt:lpstr>Garamond</vt:lpstr>
      <vt:lpstr>Times New Roman</vt:lpstr>
      <vt:lpstr>Wingdings</vt:lpstr>
      <vt:lpstr>Stream</vt:lpstr>
      <vt:lpstr>GNSS静态相对定位 测量数据处理</vt:lpstr>
      <vt:lpstr>主要内容</vt:lpstr>
      <vt:lpstr>GNSS静态测量数据处理流程</vt:lpstr>
      <vt:lpstr>利用基线解算软件解算基线向量的过程</vt:lpstr>
      <vt:lpstr>网的平差</vt:lpstr>
      <vt:lpstr>无约束平差</vt:lpstr>
      <vt:lpstr>约束平差</vt:lpstr>
      <vt:lpstr>GPS高程与高程拟合</vt:lpstr>
      <vt:lpstr>控制网说明</vt:lpstr>
      <vt:lpstr>观测数据与记录</vt:lpstr>
      <vt:lpstr>CGO2.0软件概况</vt:lpstr>
      <vt:lpstr>利用CGO软件处理数据步骤</vt:lpstr>
      <vt:lpstr>新建工程</vt:lpstr>
      <vt:lpstr>设置项目的属性</vt:lpstr>
      <vt:lpstr>设置项目属性</vt:lpstr>
      <vt:lpstr>导入数据</vt:lpstr>
      <vt:lpstr>导入数据 </vt:lpstr>
      <vt:lpstr>标注点名</vt:lpstr>
      <vt:lpstr>GNSS基线处理 </vt:lpstr>
      <vt:lpstr>基线解算结果检验：基线质量控制</vt:lpstr>
      <vt:lpstr>重复基线、同步与异步环闭合差</vt:lpstr>
      <vt:lpstr>PowerPoint 演示文稿</vt:lpstr>
      <vt:lpstr>PowerPoint 演示文稿</vt:lpstr>
      <vt:lpstr>基线的精化处理</vt:lpstr>
      <vt:lpstr>选择观测数据、重新处理基线</vt:lpstr>
      <vt:lpstr>不同采样间隔处理结果差异</vt:lpstr>
      <vt:lpstr>最终基线解算结果</vt:lpstr>
      <vt:lpstr>基线处理报告</vt:lpstr>
      <vt:lpstr>基线报告</vt:lpstr>
      <vt:lpstr>GNSS基线网的平差 </vt:lpstr>
      <vt:lpstr>输入已知控制点坐标</vt:lpstr>
      <vt:lpstr>平差参数设置</vt:lpstr>
      <vt:lpstr>网平差</vt:lpstr>
      <vt:lpstr>查看报告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hwl</cp:lastModifiedBy>
  <cp:revision>176</cp:revision>
  <cp:lastPrinted>1601-01-01T00:00:00Z</cp:lastPrinted>
  <dcterms:created xsi:type="dcterms:W3CDTF">1601-01-01T00:00:00Z</dcterms:created>
  <dcterms:modified xsi:type="dcterms:W3CDTF">2025-04-17T14:44:00Z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